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17"/>
  </p:notesMasterIdLst>
  <p:sldIdLst>
    <p:sldId id="256" r:id="rId2"/>
    <p:sldId id="279" r:id="rId3"/>
    <p:sldId id="280" r:id="rId4"/>
    <p:sldId id="281" r:id="rId5"/>
    <p:sldId id="284" r:id="rId6"/>
    <p:sldId id="285" r:id="rId7"/>
    <p:sldId id="286" r:id="rId8"/>
    <p:sldId id="282" r:id="rId9"/>
    <p:sldId id="283" r:id="rId10"/>
    <p:sldId id="287" r:id="rId11"/>
    <p:sldId id="288" r:id="rId12"/>
    <p:sldId id="289" r:id="rId13"/>
    <p:sldId id="290" r:id="rId14"/>
    <p:sldId id="291" r:id="rId15"/>
    <p:sldId id="292" r:id="rId16"/>
  </p:sldIdLst>
  <p:sldSz cx="6858000" cy="9144000" type="letter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4A89"/>
    <a:srgbClr val="F3F5FF"/>
    <a:srgbClr val="016C7F"/>
    <a:srgbClr val="0163B2"/>
    <a:srgbClr val="003465"/>
    <a:srgbClr val="E7F1FF"/>
    <a:srgbClr val="D5DDEA"/>
    <a:srgbClr val="A0B8CE"/>
    <a:srgbClr val="B9C7CE"/>
    <a:srgbClr val="B2CC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588"/>
    <p:restoredTop sz="97374"/>
  </p:normalViewPr>
  <p:slideViewPr>
    <p:cSldViewPr snapToGrid="0" snapToObjects="1">
      <p:cViewPr>
        <p:scale>
          <a:sx n="83" d="100"/>
          <a:sy n="83" d="100"/>
        </p:scale>
        <p:origin x="2896" y="14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EF5002-EBA3-D54F-9315-F0E563C8B0D7}" type="datetimeFigureOut">
              <a:rPr lang="en-US" smtClean="0"/>
              <a:t>11/27/17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71713" y="1143000"/>
            <a:ext cx="23145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5A89B1-B411-5240-B103-1F3AB047DB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7026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71713" y="1143000"/>
            <a:ext cx="231457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5A89B1-B411-5240-B103-1F3AB047DBF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4319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5A89B1-B411-5240-B103-1F3AB047DBF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6521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8344" y="230589"/>
            <a:ext cx="6038170" cy="580444"/>
          </a:xfrm>
        </p:spPr>
        <p:txBody>
          <a:bodyPr anchor="t">
            <a:noAutofit/>
          </a:bodyPr>
          <a:lstStyle>
            <a:lvl1pPr>
              <a:defRPr sz="4400">
                <a:solidFill>
                  <a:srgbClr val="004A89"/>
                </a:solidFill>
                <a:latin typeface="Rubik" charset="0"/>
                <a:ea typeface="Rubik" charset="0"/>
                <a:cs typeface="Rubik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530379" y="1017768"/>
            <a:ext cx="3093058" cy="7792278"/>
          </a:xfrm>
          <a:solidFill>
            <a:srgbClr val="F3F5FF"/>
          </a:solidFill>
        </p:spPr>
        <p:txBody>
          <a:bodyPr>
            <a:normAutofit/>
          </a:bodyPr>
          <a:lstStyle>
            <a:lvl1pPr marL="0" indent="0">
              <a:buClr>
                <a:schemeClr val="bg1"/>
              </a:buClr>
              <a:buFont typeface="Arial" charset="0"/>
              <a:buNone/>
              <a:defRPr sz="1200" b="1">
                <a:solidFill>
                  <a:srgbClr val="004A89"/>
                </a:solidFill>
                <a:latin typeface="Rubik" charset="0"/>
                <a:ea typeface="Rubik" charset="0"/>
                <a:cs typeface="Rubik" charset="0"/>
              </a:defRPr>
            </a:lvl1pPr>
            <a:lvl2pPr marL="290513" indent="-284163">
              <a:buClr>
                <a:srgbClr val="F3F5FF"/>
              </a:buClr>
              <a:buFont typeface="Arial" charset="0"/>
              <a:buChar char="•"/>
              <a:tabLst/>
              <a:defRPr sz="1050" b="1">
                <a:latin typeface="Rubik" charset="0"/>
                <a:ea typeface="Rubik" charset="0"/>
                <a:cs typeface="Rubik" charset="0"/>
              </a:defRPr>
            </a:lvl2pPr>
            <a:lvl3pPr marL="574675" indent="-292100">
              <a:buClr>
                <a:srgbClr val="F3F5FF"/>
              </a:buClr>
              <a:buFont typeface="Arial" charset="0"/>
              <a:buChar char="•"/>
              <a:tabLst/>
              <a:defRPr sz="900">
                <a:latin typeface="Rubik" charset="0"/>
                <a:ea typeface="Rubik" charset="0"/>
                <a:cs typeface="Rubik" charset="0"/>
              </a:defRPr>
            </a:lvl3pPr>
            <a:lvl4pPr marL="858838" indent="-284163">
              <a:buClr>
                <a:srgbClr val="F3F5FF"/>
              </a:buClr>
              <a:buFont typeface="Arial" charset="0"/>
              <a:buChar char="•"/>
              <a:tabLst/>
              <a:defRPr sz="800">
                <a:latin typeface="Rubik" charset="0"/>
                <a:ea typeface="Rubik" charset="0"/>
                <a:cs typeface="Rubik" charset="0"/>
              </a:defRPr>
            </a:lvl4pPr>
            <a:lvl5pPr marL="1143000" indent="-292100">
              <a:buClr>
                <a:srgbClr val="F3F5FF"/>
              </a:buClr>
              <a:buFont typeface="Arial" charset="0"/>
              <a:buChar char="•"/>
              <a:tabLst/>
              <a:defRPr sz="800">
                <a:latin typeface="Rubik" charset="0"/>
                <a:ea typeface="Rubik" charset="0"/>
                <a:cs typeface="Rubik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Content Placeholder 3"/>
          <p:cNvSpPr>
            <a:spLocks noGrp="1"/>
          </p:cNvSpPr>
          <p:nvPr>
            <p:ph sz="half" idx="10"/>
          </p:nvPr>
        </p:nvSpPr>
        <p:spPr>
          <a:xfrm>
            <a:off x="471488" y="1017768"/>
            <a:ext cx="2914650" cy="3864334"/>
          </a:xfrm>
        </p:spPr>
        <p:txBody>
          <a:bodyPr/>
          <a:lstStyle>
            <a:lvl1pPr marL="0" indent="0">
              <a:buFontTx/>
              <a:buNone/>
              <a:defRPr>
                <a:latin typeface="Rubik" charset="0"/>
                <a:ea typeface="Rubik" charset="0"/>
                <a:cs typeface="Rubik" charset="0"/>
              </a:defRPr>
            </a:lvl1pPr>
            <a:lvl2pPr marL="342900" indent="0">
              <a:buFontTx/>
              <a:buNone/>
              <a:defRPr>
                <a:latin typeface="Rubik" charset="0"/>
                <a:ea typeface="Rubik" charset="0"/>
                <a:cs typeface="Rubik" charset="0"/>
              </a:defRPr>
            </a:lvl2pPr>
            <a:lvl3pPr marL="685800" indent="0">
              <a:buFontTx/>
              <a:buNone/>
              <a:defRPr>
                <a:latin typeface="Rubik" charset="0"/>
                <a:ea typeface="Rubik" charset="0"/>
                <a:cs typeface="Rubik" charset="0"/>
              </a:defRPr>
            </a:lvl3pPr>
            <a:lvl4pPr marL="1028700" indent="0">
              <a:buFontTx/>
              <a:buNone/>
              <a:defRPr>
                <a:latin typeface="Rubik" charset="0"/>
                <a:ea typeface="Rubik" charset="0"/>
                <a:cs typeface="Rubik" charset="0"/>
              </a:defRPr>
            </a:lvl4pPr>
            <a:lvl5pPr marL="1371600" indent="0">
              <a:buFontTx/>
              <a:buNone/>
              <a:defRPr>
                <a:latin typeface="Rubik" charset="0"/>
                <a:ea typeface="Rubik" charset="0"/>
                <a:cs typeface="Rubik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Content Placeholder 3"/>
          <p:cNvSpPr>
            <a:spLocks noGrp="1"/>
          </p:cNvSpPr>
          <p:nvPr>
            <p:ph sz="half" idx="11"/>
          </p:nvPr>
        </p:nvSpPr>
        <p:spPr>
          <a:xfrm>
            <a:off x="471488" y="5088837"/>
            <a:ext cx="2914650" cy="3721208"/>
          </a:xfrm>
          <a:solidFill>
            <a:srgbClr val="F3F5FF"/>
          </a:solidFill>
        </p:spPr>
        <p:txBody>
          <a:bodyPr>
            <a:normAutofit/>
          </a:bodyPr>
          <a:lstStyle>
            <a:lvl1pPr marL="0" indent="0">
              <a:buClr>
                <a:schemeClr val="bg1"/>
              </a:buClr>
              <a:buFont typeface="Arial" charset="0"/>
              <a:buNone/>
              <a:defRPr sz="1200" b="1">
                <a:solidFill>
                  <a:srgbClr val="004A89"/>
                </a:solidFill>
                <a:latin typeface="Rubik" charset="0"/>
                <a:ea typeface="Rubik" charset="0"/>
                <a:cs typeface="Rubik" charset="0"/>
              </a:defRPr>
            </a:lvl1pPr>
            <a:lvl2pPr marL="290513" indent="-284163">
              <a:buClr>
                <a:srgbClr val="F3F5FF"/>
              </a:buClr>
              <a:buFont typeface="Arial" charset="0"/>
              <a:buChar char="•"/>
              <a:tabLst/>
              <a:defRPr sz="1050" b="1">
                <a:latin typeface="Rubik" charset="0"/>
                <a:ea typeface="Rubik" charset="0"/>
                <a:cs typeface="Rubik" charset="0"/>
              </a:defRPr>
            </a:lvl2pPr>
            <a:lvl3pPr marL="574675" indent="-292100">
              <a:buClr>
                <a:srgbClr val="F3F5FF"/>
              </a:buClr>
              <a:buFont typeface="Arial" charset="0"/>
              <a:buChar char="•"/>
              <a:tabLst/>
              <a:defRPr sz="900">
                <a:latin typeface="Rubik" charset="0"/>
                <a:ea typeface="Rubik" charset="0"/>
                <a:cs typeface="Rubik" charset="0"/>
              </a:defRPr>
            </a:lvl3pPr>
            <a:lvl4pPr marL="858838" indent="-284163">
              <a:buClr>
                <a:srgbClr val="F3F5FF"/>
              </a:buClr>
              <a:buFont typeface="Arial" charset="0"/>
              <a:buChar char="•"/>
              <a:tabLst/>
              <a:defRPr sz="800">
                <a:latin typeface="Rubik" charset="0"/>
                <a:ea typeface="Rubik" charset="0"/>
                <a:cs typeface="Rubik" charset="0"/>
              </a:defRPr>
            </a:lvl4pPr>
            <a:lvl5pPr marL="1143000" indent="-292100">
              <a:buClr>
                <a:srgbClr val="F3F5FF"/>
              </a:buClr>
              <a:buFont typeface="Arial" charset="0"/>
              <a:buChar char="•"/>
              <a:tabLst/>
              <a:defRPr sz="800">
                <a:latin typeface="Rubik" charset="0"/>
                <a:ea typeface="Rubik" charset="0"/>
                <a:cs typeface="Rubik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6FFA1-28C2-A440-8B42-24558C0EB039}" type="datetimeFigureOut">
              <a:rPr lang="en-US" smtClean="0"/>
              <a:t>11/27/17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24A76-A0E5-0541-9FDA-AF9D1EC3302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486834"/>
            <a:ext cx="1478756" cy="774911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486834"/>
            <a:ext cx="4350544" cy="774911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6FFA1-28C2-A440-8B42-24558C0EB039}" type="datetimeFigureOut">
              <a:rPr lang="en-US" smtClean="0"/>
              <a:t>11/27/17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24A76-A0E5-0541-9FDA-AF9D1EC3302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496484"/>
            <a:ext cx="5829300" cy="3183467"/>
          </a:xfrm>
        </p:spPr>
        <p:txBody>
          <a:bodyPr anchor="b"/>
          <a:lstStyle>
            <a:lvl1pPr algn="ctr">
              <a:defRPr sz="4500">
                <a:solidFill>
                  <a:srgbClr val="004A89"/>
                </a:solidFill>
                <a:latin typeface="Rubik" charset="0"/>
                <a:ea typeface="Rubik" charset="0"/>
                <a:cs typeface="Rubik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4802717"/>
            <a:ext cx="5143500" cy="2207683"/>
          </a:xfrm>
        </p:spPr>
        <p:txBody>
          <a:bodyPr/>
          <a:lstStyle>
            <a:lvl1pPr marL="0" indent="0" algn="ctr">
              <a:buNone/>
              <a:defRPr sz="1800">
                <a:latin typeface="Rubik" charset="0"/>
                <a:ea typeface="Rubik" charset="0"/>
                <a:cs typeface="Rubik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6FFA1-28C2-A440-8B42-24558C0EB039}" type="datetimeFigureOut">
              <a:rPr lang="en-US" smtClean="0"/>
              <a:t>11/27/17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24A76-A0E5-0541-9FDA-AF9D1EC3302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6FFA1-28C2-A440-8B42-24558C0EB039}" type="datetimeFigureOut">
              <a:rPr lang="en-US" smtClean="0"/>
              <a:t>11/27/17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24A76-A0E5-0541-9FDA-AF9D1EC3302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279653"/>
            <a:ext cx="5915025" cy="3803649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119286"/>
            <a:ext cx="5915025" cy="2000249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6FFA1-28C2-A440-8B42-24558C0EB039}" type="datetimeFigureOut">
              <a:rPr lang="en-US" smtClean="0"/>
              <a:t>11/27/17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24A76-A0E5-0541-9FDA-AF9D1EC3302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486836"/>
            <a:ext cx="5915025" cy="176741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241551"/>
            <a:ext cx="2901255" cy="109854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340100"/>
            <a:ext cx="2901255" cy="491278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241551"/>
            <a:ext cx="2915543" cy="109854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340100"/>
            <a:ext cx="2915543" cy="491278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6FFA1-28C2-A440-8B42-24558C0EB039}" type="datetimeFigureOut">
              <a:rPr lang="en-US" smtClean="0"/>
              <a:t>11/27/17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24A76-A0E5-0541-9FDA-AF9D1EC3302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6FFA1-28C2-A440-8B42-24558C0EB039}" type="datetimeFigureOut">
              <a:rPr lang="en-US" smtClean="0"/>
              <a:pPr/>
              <a:t>11/27/17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24A76-A0E5-0541-9FDA-AF9D1EC3302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6FFA1-28C2-A440-8B42-24558C0EB039}" type="datetimeFigureOut">
              <a:rPr lang="en-US" smtClean="0"/>
              <a:t>11/27/17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24A76-A0E5-0541-9FDA-AF9D1EC3302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4" cy="21336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316569"/>
            <a:ext cx="3471863" cy="6498167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4" cy="508211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6FFA1-28C2-A440-8B42-24558C0EB039}" type="datetimeFigureOut">
              <a:rPr lang="en-US" smtClean="0"/>
              <a:t>11/27/17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24A76-A0E5-0541-9FDA-AF9D1EC3302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4" cy="21336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316569"/>
            <a:ext cx="3471863" cy="6498167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4" cy="508211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6FFA1-28C2-A440-8B42-24558C0EB039}" type="datetimeFigureOut">
              <a:rPr lang="en-US" smtClean="0"/>
              <a:t>11/27/17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24A76-A0E5-0541-9FDA-AF9D1EC3302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486836"/>
            <a:ext cx="591502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434167"/>
            <a:ext cx="591502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96FFA1-28C2-A440-8B42-24558C0EB039}" type="datetimeFigureOut">
              <a:rPr lang="en-US" smtClean="0"/>
              <a:pPr/>
              <a:t>11/27/17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8475136"/>
            <a:ext cx="231457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E24A76-A0E5-0541-9FDA-AF9D1EC3302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0989" y="322244"/>
            <a:ext cx="564315" cy="329183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7472152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3" r:id="rId2"/>
    <p:sldLayoutId id="2147483674" r:id="rId3"/>
    <p:sldLayoutId id="2147483675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4" Type="http://schemas.openxmlformats.org/officeDocument/2006/relationships/image" Target="../media/image19.jpg"/><Relationship Id="rId5" Type="http://schemas.openxmlformats.org/officeDocument/2006/relationships/image" Target="../media/image20.jp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4" Type="http://schemas.openxmlformats.org/officeDocument/2006/relationships/image" Target="../media/image23.jp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jpg"/><Relationship Id="rId3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Voice of America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Journey Map</a:t>
            </a:r>
          </a:p>
        </p:txBody>
      </p:sp>
    </p:spTree>
    <p:extLst>
      <p:ext uri="{BB962C8B-B14F-4D97-AF65-F5344CB8AC3E}">
        <p14:creationId xmlns:p14="http://schemas.microsoft.com/office/powerpoint/2010/main" val="8788505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Search Input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>
            <a:noAutofit/>
          </a:bodyPr>
          <a:lstStyle/>
          <a:p>
            <a:endParaRPr lang="en-US" dirty="0" smtClean="0"/>
          </a:p>
          <a:p>
            <a:r>
              <a:rPr lang="en-US" dirty="0" smtClean="0"/>
              <a:t>Individual Perspective</a:t>
            </a:r>
          </a:p>
          <a:p>
            <a:pPr lvl="1"/>
            <a:r>
              <a:rPr lang="en-US" dirty="0" smtClean="0"/>
              <a:t>Personas</a:t>
            </a:r>
          </a:p>
          <a:p>
            <a:pPr lvl="2"/>
            <a:r>
              <a:rPr lang="en-US" dirty="0" smtClean="0"/>
              <a:t>All</a:t>
            </a:r>
          </a:p>
          <a:p>
            <a:pPr lvl="1"/>
            <a:r>
              <a:rPr lang="en-US" dirty="0" smtClean="0"/>
              <a:t>Time </a:t>
            </a:r>
            <a:r>
              <a:rPr lang="en-US" dirty="0"/>
              <a:t>in </a:t>
            </a:r>
            <a:r>
              <a:rPr lang="en-US" dirty="0" smtClean="0"/>
              <a:t>Journey</a:t>
            </a:r>
          </a:p>
          <a:p>
            <a:pPr lvl="2"/>
            <a:r>
              <a:rPr lang="en-US" dirty="0" smtClean="0"/>
              <a:t>Mid-way</a:t>
            </a:r>
          </a:p>
          <a:p>
            <a:pPr lvl="1"/>
            <a:r>
              <a:rPr lang="en-US" dirty="0" smtClean="0"/>
              <a:t>Emotion</a:t>
            </a:r>
          </a:p>
          <a:p>
            <a:pPr lvl="2"/>
            <a:r>
              <a:rPr lang="en-US" dirty="0" smtClean="0"/>
              <a:t>Curiosity</a:t>
            </a:r>
          </a:p>
          <a:p>
            <a:pPr lvl="2"/>
            <a:r>
              <a:rPr lang="en-US" dirty="0"/>
              <a:t>Expectations</a:t>
            </a:r>
            <a:endParaRPr lang="en-US" dirty="0" smtClean="0"/>
          </a:p>
          <a:p>
            <a:pPr lvl="1"/>
            <a:r>
              <a:rPr lang="en-US" dirty="0" smtClean="0"/>
              <a:t>Tasks </a:t>
            </a:r>
            <a:r>
              <a:rPr lang="en-US" dirty="0"/>
              <a:t>/ </a:t>
            </a:r>
            <a:r>
              <a:rPr lang="en-US" dirty="0" smtClean="0"/>
              <a:t>Goals</a:t>
            </a:r>
          </a:p>
          <a:p>
            <a:pPr lvl="2"/>
            <a:r>
              <a:rPr lang="en-US" dirty="0" smtClean="0"/>
              <a:t>Find the content I want</a:t>
            </a:r>
            <a:endParaRPr lang="en-US" dirty="0"/>
          </a:p>
          <a:p>
            <a:pPr lvl="1"/>
            <a:r>
              <a:rPr lang="en-US" dirty="0" smtClean="0"/>
              <a:t>Thinking</a:t>
            </a:r>
          </a:p>
          <a:p>
            <a:pPr lvl="2"/>
            <a:r>
              <a:rPr lang="en-US" dirty="0" smtClean="0"/>
              <a:t>I’m interested in a particular topic</a:t>
            </a:r>
            <a:endParaRPr lang="en-US" dirty="0"/>
          </a:p>
          <a:p>
            <a:pPr lvl="1"/>
            <a:r>
              <a:rPr lang="en-US" dirty="0" smtClean="0"/>
              <a:t>Heuristics</a:t>
            </a:r>
          </a:p>
          <a:p>
            <a:pPr lvl="2"/>
            <a:r>
              <a:rPr lang="en-US" dirty="0" smtClean="0"/>
              <a:t>Useful – I’m finding the right news</a:t>
            </a:r>
          </a:p>
          <a:p>
            <a:pPr lvl="2"/>
            <a:r>
              <a:rPr lang="en-US" dirty="0" smtClean="0"/>
              <a:t>Controllable – I know how to search for the news I want and the news I’ve searched for in the past</a:t>
            </a:r>
          </a:p>
          <a:p>
            <a:pPr lvl="2"/>
            <a:r>
              <a:rPr lang="en-US" dirty="0" smtClean="0"/>
              <a:t>Confident – I believe I’m getting search results that will lead to the content I want</a:t>
            </a:r>
          </a:p>
          <a:p>
            <a:pPr lvl="2"/>
            <a:endParaRPr lang="en-US" dirty="0"/>
          </a:p>
          <a:p>
            <a:pPr lvl="0">
              <a:buClr>
                <a:srgbClr val="F3F5FF"/>
              </a:buClr>
            </a:pPr>
            <a:r>
              <a:rPr lang="en-US" dirty="0"/>
              <a:t>Software Perspective</a:t>
            </a:r>
          </a:p>
          <a:p>
            <a:pPr lvl="1"/>
            <a:r>
              <a:rPr lang="en-US" dirty="0">
                <a:solidFill>
                  <a:prstClr val="black"/>
                </a:solidFill>
              </a:rPr>
              <a:t>Psiphon Connection</a:t>
            </a:r>
          </a:p>
          <a:p>
            <a:pPr lvl="2"/>
            <a:r>
              <a:rPr lang="en-US" dirty="0">
                <a:solidFill>
                  <a:prstClr val="black"/>
                </a:solidFill>
              </a:rPr>
              <a:t>If connection is lost, </a:t>
            </a:r>
            <a:r>
              <a:rPr lang="en-US" dirty="0" smtClean="0">
                <a:solidFill>
                  <a:prstClr val="black"/>
                </a:solidFill>
              </a:rPr>
              <a:t>provide search history from the cached content</a:t>
            </a:r>
            <a:endParaRPr lang="en-US" dirty="0">
              <a:solidFill>
                <a:prstClr val="black"/>
              </a:solidFill>
            </a:endParaRPr>
          </a:p>
          <a:p>
            <a:pPr lvl="1"/>
            <a:r>
              <a:rPr lang="en-US" dirty="0">
                <a:solidFill>
                  <a:prstClr val="black"/>
                </a:solidFill>
              </a:rPr>
              <a:t>Interactions</a:t>
            </a:r>
          </a:p>
          <a:p>
            <a:pPr lvl="2"/>
            <a:r>
              <a:rPr lang="en-US" dirty="0" smtClean="0">
                <a:solidFill>
                  <a:prstClr val="black"/>
                </a:solidFill>
              </a:rPr>
              <a:t>Type or speak the search terms into the search bar</a:t>
            </a:r>
          </a:p>
          <a:p>
            <a:pPr lvl="2"/>
            <a:r>
              <a:rPr lang="en-US" dirty="0" smtClean="0">
                <a:solidFill>
                  <a:prstClr val="black"/>
                </a:solidFill>
              </a:rPr>
              <a:t>Click </a:t>
            </a:r>
            <a:r>
              <a:rPr lang="en-US" b="1" dirty="0" smtClean="0">
                <a:solidFill>
                  <a:prstClr val="black"/>
                </a:solidFill>
              </a:rPr>
              <a:t>X</a:t>
            </a:r>
            <a:r>
              <a:rPr lang="en-US" dirty="0" smtClean="0">
                <a:solidFill>
                  <a:prstClr val="black"/>
                </a:solidFill>
              </a:rPr>
              <a:t> to clear search input</a:t>
            </a:r>
          </a:p>
          <a:p>
            <a:pPr lvl="2"/>
            <a:r>
              <a:rPr lang="en-US" dirty="0" smtClean="0">
                <a:solidFill>
                  <a:prstClr val="black"/>
                </a:solidFill>
              </a:rPr>
              <a:t>Click “Cancel” or swipe right to return to previous screen</a:t>
            </a:r>
          </a:p>
          <a:p>
            <a:pPr lvl="2"/>
            <a:r>
              <a:rPr lang="en-US" dirty="0" smtClean="0">
                <a:solidFill>
                  <a:prstClr val="black"/>
                </a:solidFill>
              </a:rPr>
              <a:t>Click a “Search History” or ”Popular Searches” term-button</a:t>
            </a:r>
          </a:p>
          <a:p>
            <a:pPr lvl="2"/>
            <a:r>
              <a:rPr lang="en-US" dirty="0" smtClean="0">
                <a:solidFill>
                  <a:prstClr val="black"/>
                </a:solidFill>
              </a:rPr>
              <a:t>Click “Clear Search History” to clear list of previous search terms</a:t>
            </a:r>
          </a:p>
          <a:p>
            <a:pPr lvl="1"/>
            <a:r>
              <a:rPr lang="en-US" dirty="0" smtClean="0">
                <a:solidFill>
                  <a:prstClr val="black"/>
                </a:solidFill>
              </a:rPr>
              <a:t>Affordances</a:t>
            </a:r>
          </a:p>
          <a:p>
            <a:pPr lvl="2"/>
            <a:r>
              <a:rPr lang="en-US" dirty="0" smtClean="0">
                <a:solidFill>
                  <a:prstClr val="black"/>
                </a:solidFill>
              </a:rPr>
              <a:t>See list of previous search terms</a:t>
            </a:r>
          </a:p>
          <a:p>
            <a:pPr lvl="2"/>
            <a:r>
              <a:rPr lang="en-US" dirty="0" smtClean="0">
                <a:solidFill>
                  <a:prstClr val="black"/>
                </a:solidFill>
              </a:rPr>
              <a:t>See list of popular search terms</a:t>
            </a:r>
          </a:p>
          <a:p>
            <a:pPr lvl="2"/>
            <a:r>
              <a:rPr lang="en-US" dirty="0" smtClean="0">
                <a:solidFill>
                  <a:prstClr val="black"/>
                </a:solidFill>
              </a:rPr>
              <a:t>Speak to input search terms</a:t>
            </a:r>
            <a:endParaRPr lang="en-US" dirty="0">
              <a:solidFill>
                <a:prstClr val="black"/>
              </a:solidFill>
            </a:endParaRPr>
          </a:p>
          <a:p>
            <a:pPr lvl="2"/>
            <a:r>
              <a:rPr lang="en-US" dirty="0" smtClean="0">
                <a:solidFill>
                  <a:prstClr val="black"/>
                </a:solidFill>
              </a:rPr>
              <a:t>Feel </a:t>
            </a:r>
            <a:r>
              <a:rPr lang="en-US" dirty="0">
                <a:solidFill>
                  <a:prstClr val="black"/>
                </a:solidFill>
              </a:rPr>
              <a:t>vibration when Psiphon is lost</a:t>
            </a:r>
          </a:p>
          <a:p>
            <a:pPr>
              <a:buClr>
                <a:srgbClr val="F3F5FF"/>
              </a:buClr>
            </a:pPr>
            <a:endParaRPr lang="en-US" dirty="0"/>
          </a:p>
          <a:p>
            <a:endParaRPr lang="en-US" dirty="0" smtClean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283" y="1017768"/>
            <a:ext cx="2740839" cy="4568065"/>
          </a:xfrm>
        </p:spPr>
      </p:pic>
      <p:sp>
        <p:nvSpPr>
          <p:cNvPr id="9" name="Content Placeholder 2"/>
          <p:cNvSpPr>
            <a:spLocks noGrp="1"/>
          </p:cNvSpPr>
          <p:nvPr>
            <p:ph sz="half" idx="2"/>
          </p:nvPr>
        </p:nvSpPr>
        <p:spPr>
          <a:xfrm>
            <a:off x="381664" y="5792568"/>
            <a:ext cx="2926079" cy="3009527"/>
          </a:xfrm>
        </p:spPr>
        <p:txBody>
          <a:bodyPr/>
          <a:lstStyle/>
          <a:p>
            <a:r>
              <a:rPr lang="en-US" dirty="0"/>
              <a:t>Business Perspective</a:t>
            </a:r>
          </a:p>
          <a:p>
            <a:pPr lvl="1"/>
            <a:r>
              <a:rPr lang="en-US" dirty="0"/>
              <a:t>Hypothesis</a:t>
            </a:r>
          </a:p>
          <a:p>
            <a:pPr lvl="2"/>
            <a:r>
              <a:rPr lang="en-US" dirty="0"/>
              <a:t>Users </a:t>
            </a:r>
            <a:r>
              <a:rPr lang="en-US" dirty="0" smtClean="0"/>
              <a:t>want a simple way to search for articles about a particular topic (search term)</a:t>
            </a:r>
          </a:p>
          <a:p>
            <a:pPr lvl="2"/>
            <a:r>
              <a:rPr lang="en-US" dirty="0" smtClean="0"/>
              <a:t>Users can understand having the search bar at the bottom</a:t>
            </a:r>
            <a:endParaRPr lang="en-US" dirty="0"/>
          </a:p>
          <a:p>
            <a:pPr lvl="1"/>
            <a:r>
              <a:rPr lang="en-US" dirty="0"/>
              <a:t>Business Value</a:t>
            </a:r>
          </a:p>
          <a:p>
            <a:pPr lvl="2"/>
            <a:r>
              <a:rPr lang="en-US" dirty="0" smtClean="0"/>
              <a:t>Giving users search functionality and awareness of their search preferences</a:t>
            </a:r>
          </a:p>
          <a:p>
            <a:pPr lvl="2"/>
            <a:r>
              <a:rPr lang="en-US" dirty="0" smtClean="0"/>
              <a:t>Enables VOA to understand the type of content users want</a:t>
            </a:r>
            <a:endParaRPr lang="en-US" i="1" dirty="0" smtClean="0"/>
          </a:p>
          <a:p>
            <a:pPr lvl="1"/>
            <a:r>
              <a:rPr lang="en-US" dirty="0" smtClean="0"/>
              <a:t>Metrics This Will Support</a:t>
            </a:r>
          </a:p>
          <a:p>
            <a:pPr lvl="2"/>
            <a:r>
              <a:rPr lang="en-US" dirty="0" smtClean="0"/>
              <a:t>Adoption</a:t>
            </a:r>
            <a:endParaRPr lang="en-US" dirty="0"/>
          </a:p>
          <a:p>
            <a:pPr lvl="2"/>
            <a:r>
              <a:rPr lang="en-US" dirty="0"/>
              <a:t>Retention</a:t>
            </a:r>
          </a:p>
          <a:p>
            <a:pPr lvl="1"/>
            <a:r>
              <a:rPr lang="en-US" dirty="0"/>
              <a:t>Business Goals</a:t>
            </a:r>
          </a:p>
          <a:p>
            <a:pPr lvl="2"/>
            <a:r>
              <a:rPr lang="en-US" dirty="0"/>
              <a:t>Quickly give users </a:t>
            </a:r>
            <a:r>
              <a:rPr lang="en-US" dirty="0" smtClean="0"/>
              <a:t>access to the content they want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50904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Search 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>
            <a:noAutofit/>
          </a:bodyPr>
          <a:lstStyle/>
          <a:p>
            <a:endParaRPr lang="en-US" dirty="0" smtClean="0"/>
          </a:p>
          <a:p>
            <a:r>
              <a:rPr lang="en-US" dirty="0" smtClean="0"/>
              <a:t>Individual Perspective</a:t>
            </a:r>
          </a:p>
          <a:p>
            <a:pPr lvl="1"/>
            <a:r>
              <a:rPr lang="en-US" dirty="0" smtClean="0"/>
              <a:t>Personas</a:t>
            </a:r>
          </a:p>
          <a:p>
            <a:pPr lvl="2"/>
            <a:r>
              <a:rPr lang="en-US" dirty="0" smtClean="0"/>
              <a:t>All</a:t>
            </a:r>
          </a:p>
          <a:p>
            <a:pPr lvl="1"/>
            <a:r>
              <a:rPr lang="en-US" dirty="0" smtClean="0"/>
              <a:t>Time </a:t>
            </a:r>
            <a:r>
              <a:rPr lang="en-US" dirty="0"/>
              <a:t>in </a:t>
            </a:r>
            <a:r>
              <a:rPr lang="en-US" dirty="0" smtClean="0"/>
              <a:t>Journey</a:t>
            </a:r>
          </a:p>
          <a:p>
            <a:pPr lvl="2"/>
            <a:r>
              <a:rPr lang="en-US" dirty="0" smtClean="0"/>
              <a:t>Mid-way</a:t>
            </a:r>
          </a:p>
          <a:p>
            <a:pPr lvl="1"/>
            <a:r>
              <a:rPr lang="en-US" dirty="0" smtClean="0"/>
              <a:t>Emotion</a:t>
            </a:r>
          </a:p>
          <a:p>
            <a:pPr lvl="2"/>
            <a:r>
              <a:rPr lang="en-US" dirty="0" smtClean="0"/>
              <a:t>Seeking</a:t>
            </a:r>
          </a:p>
          <a:p>
            <a:pPr lvl="2"/>
            <a:r>
              <a:rPr lang="en-US" dirty="0" smtClean="0"/>
              <a:t>Satisfaction</a:t>
            </a:r>
          </a:p>
          <a:p>
            <a:pPr lvl="1"/>
            <a:r>
              <a:rPr lang="en-US" dirty="0" smtClean="0"/>
              <a:t>Tasks </a:t>
            </a:r>
            <a:r>
              <a:rPr lang="en-US" dirty="0"/>
              <a:t>/ </a:t>
            </a:r>
            <a:r>
              <a:rPr lang="en-US" dirty="0" smtClean="0"/>
              <a:t>Goals</a:t>
            </a:r>
          </a:p>
          <a:p>
            <a:pPr lvl="2"/>
            <a:r>
              <a:rPr lang="en-US" dirty="0" smtClean="0"/>
              <a:t>Hone in on the content I want</a:t>
            </a:r>
            <a:endParaRPr lang="en-US" dirty="0"/>
          </a:p>
          <a:p>
            <a:pPr lvl="1"/>
            <a:r>
              <a:rPr lang="en-US" dirty="0" smtClean="0"/>
              <a:t>Thinking</a:t>
            </a:r>
          </a:p>
          <a:p>
            <a:pPr lvl="2"/>
            <a:r>
              <a:rPr lang="en-US" dirty="0" smtClean="0"/>
              <a:t>I think I found what I want</a:t>
            </a:r>
            <a:endParaRPr lang="en-US" dirty="0"/>
          </a:p>
          <a:p>
            <a:pPr lvl="1"/>
            <a:r>
              <a:rPr lang="en-US" dirty="0" smtClean="0"/>
              <a:t>Heuristics</a:t>
            </a:r>
          </a:p>
          <a:p>
            <a:pPr lvl="2"/>
            <a:r>
              <a:rPr lang="en-US" dirty="0" smtClean="0"/>
              <a:t>Useful – I’m finding the right news</a:t>
            </a:r>
          </a:p>
          <a:p>
            <a:pPr lvl="2"/>
            <a:r>
              <a:rPr lang="en-US" dirty="0" smtClean="0"/>
              <a:t>Controllable – I know how to scan the results</a:t>
            </a:r>
          </a:p>
          <a:p>
            <a:pPr lvl="2"/>
            <a:r>
              <a:rPr lang="en-US" dirty="0" smtClean="0"/>
              <a:t>Confident </a:t>
            </a:r>
            <a:r>
              <a:rPr lang="en-US" dirty="0"/>
              <a:t>– I know if the results are getting me to the right content before I </a:t>
            </a:r>
            <a:r>
              <a:rPr lang="en-US" dirty="0" smtClean="0"/>
              <a:t>click</a:t>
            </a:r>
          </a:p>
          <a:p>
            <a:pPr lvl="2"/>
            <a:endParaRPr lang="en-US" dirty="0"/>
          </a:p>
          <a:p>
            <a:pPr lvl="0">
              <a:buClr>
                <a:srgbClr val="F3F5FF"/>
              </a:buClr>
            </a:pPr>
            <a:r>
              <a:rPr lang="en-US" dirty="0"/>
              <a:t>Software Perspective</a:t>
            </a:r>
          </a:p>
          <a:p>
            <a:pPr lvl="1"/>
            <a:r>
              <a:rPr lang="en-US" dirty="0">
                <a:solidFill>
                  <a:prstClr val="black"/>
                </a:solidFill>
              </a:rPr>
              <a:t>Psiphon Connection</a:t>
            </a:r>
          </a:p>
          <a:p>
            <a:pPr lvl="2"/>
            <a:r>
              <a:rPr lang="en-US" dirty="0">
                <a:solidFill>
                  <a:prstClr val="black"/>
                </a:solidFill>
              </a:rPr>
              <a:t>If connection is lost, </a:t>
            </a:r>
            <a:r>
              <a:rPr lang="en-US" dirty="0" smtClean="0">
                <a:solidFill>
                  <a:prstClr val="black"/>
                </a:solidFill>
              </a:rPr>
              <a:t>provide search results from the cached content</a:t>
            </a:r>
          </a:p>
          <a:p>
            <a:pPr lvl="1"/>
            <a:r>
              <a:rPr lang="en-US" dirty="0" smtClean="0">
                <a:solidFill>
                  <a:prstClr val="black"/>
                </a:solidFill>
              </a:rPr>
              <a:t>Interactions</a:t>
            </a:r>
          </a:p>
          <a:p>
            <a:pPr lvl="2"/>
            <a:r>
              <a:rPr lang="en-US" dirty="0" smtClean="0">
                <a:solidFill>
                  <a:prstClr val="black"/>
                </a:solidFill>
              </a:rPr>
              <a:t>Type or speak the search terms into the search bar</a:t>
            </a:r>
          </a:p>
          <a:p>
            <a:pPr lvl="2"/>
            <a:r>
              <a:rPr lang="en-US" dirty="0" smtClean="0">
                <a:solidFill>
                  <a:prstClr val="black"/>
                </a:solidFill>
              </a:rPr>
              <a:t>Click </a:t>
            </a:r>
            <a:r>
              <a:rPr lang="en-US" b="1" dirty="0" smtClean="0">
                <a:solidFill>
                  <a:prstClr val="black"/>
                </a:solidFill>
              </a:rPr>
              <a:t>X</a:t>
            </a:r>
            <a:r>
              <a:rPr lang="en-US" dirty="0" smtClean="0">
                <a:solidFill>
                  <a:prstClr val="black"/>
                </a:solidFill>
              </a:rPr>
              <a:t> to clear search input</a:t>
            </a:r>
          </a:p>
          <a:p>
            <a:pPr lvl="2"/>
            <a:r>
              <a:rPr lang="en-US" dirty="0" smtClean="0">
                <a:solidFill>
                  <a:prstClr val="black"/>
                </a:solidFill>
              </a:rPr>
              <a:t>Click “Cancel” or swipe right to return to previous screen</a:t>
            </a:r>
          </a:p>
          <a:p>
            <a:pPr lvl="2"/>
            <a:r>
              <a:rPr lang="en-US" dirty="0" smtClean="0">
                <a:solidFill>
                  <a:prstClr val="black"/>
                </a:solidFill>
              </a:rPr>
              <a:t>Click a search result to open it</a:t>
            </a:r>
          </a:p>
          <a:p>
            <a:pPr lvl="1"/>
            <a:r>
              <a:rPr lang="en-US" dirty="0" smtClean="0">
                <a:solidFill>
                  <a:prstClr val="black"/>
                </a:solidFill>
              </a:rPr>
              <a:t>Affordances</a:t>
            </a:r>
          </a:p>
          <a:p>
            <a:pPr lvl="2"/>
            <a:r>
              <a:rPr lang="en-US" dirty="0" smtClean="0">
                <a:solidFill>
                  <a:prstClr val="black"/>
                </a:solidFill>
              </a:rPr>
              <a:t>See list of previous search terms</a:t>
            </a:r>
          </a:p>
          <a:p>
            <a:pPr lvl="2"/>
            <a:r>
              <a:rPr lang="en-US" dirty="0" smtClean="0">
                <a:solidFill>
                  <a:prstClr val="black"/>
                </a:solidFill>
              </a:rPr>
              <a:t>See list of popular search terms</a:t>
            </a:r>
          </a:p>
          <a:p>
            <a:pPr lvl="2"/>
            <a:r>
              <a:rPr lang="en-US" dirty="0" smtClean="0">
                <a:solidFill>
                  <a:prstClr val="black"/>
                </a:solidFill>
              </a:rPr>
              <a:t>Speak to input search terms</a:t>
            </a:r>
            <a:endParaRPr lang="en-US" dirty="0">
              <a:solidFill>
                <a:prstClr val="black"/>
              </a:solidFill>
            </a:endParaRPr>
          </a:p>
          <a:p>
            <a:pPr lvl="2"/>
            <a:r>
              <a:rPr lang="en-US" dirty="0" smtClean="0">
                <a:solidFill>
                  <a:prstClr val="black"/>
                </a:solidFill>
              </a:rPr>
              <a:t>Feel </a:t>
            </a:r>
            <a:r>
              <a:rPr lang="en-US" dirty="0">
                <a:solidFill>
                  <a:prstClr val="black"/>
                </a:solidFill>
              </a:rPr>
              <a:t>vibration when Psiphon is lost</a:t>
            </a:r>
          </a:p>
          <a:p>
            <a:pPr>
              <a:buClr>
                <a:srgbClr val="F3F5FF"/>
              </a:buClr>
            </a:pPr>
            <a:endParaRPr lang="en-US" dirty="0"/>
          </a:p>
          <a:p>
            <a:endParaRPr lang="en-US" dirty="0" smtClean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283" y="1017768"/>
            <a:ext cx="2740839" cy="4568065"/>
          </a:xfrm>
        </p:spPr>
      </p:pic>
      <p:sp>
        <p:nvSpPr>
          <p:cNvPr id="9" name="Content Placeholder 2"/>
          <p:cNvSpPr>
            <a:spLocks noGrp="1"/>
          </p:cNvSpPr>
          <p:nvPr>
            <p:ph sz="half" idx="2"/>
          </p:nvPr>
        </p:nvSpPr>
        <p:spPr>
          <a:xfrm>
            <a:off x="381664" y="5792568"/>
            <a:ext cx="2926079" cy="3009527"/>
          </a:xfrm>
        </p:spPr>
        <p:txBody>
          <a:bodyPr/>
          <a:lstStyle/>
          <a:p>
            <a:r>
              <a:rPr lang="en-US" dirty="0"/>
              <a:t>Business Perspective</a:t>
            </a:r>
          </a:p>
          <a:p>
            <a:pPr lvl="1"/>
            <a:r>
              <a:rPr lang="en-US" dirty="0"/>
              <a:t>Hypothesis</a:t>
            </a:r>
          </a:p>
          <a:p>
            <a:pPr lvl="2"/>
            <a:r>
              <a:rPr lang="en-US" dirty="0"/>
              <a:t>Users </a:t>
            </a:r>
            <a:r>
              <a:rPr lang="en-US" dirty="0" smtClean="0"/>
              <a:t>want to see a thumbnail, headline, caption, date/time, and number of likes in their search results</a:t>
            </a:r>
            <a:endParaRPr lang="en-US" dirty="0"/>
          </a:p>
          <a:p>
            <a:pPr lvl="1"/>
            <a:r>
              <a:rPr lang="en-US" dirty="0"/>
              <a:t>Business Value</a:t>
            </a:r>
          </a:p>
          <a:p>
            <a:pPr lvl="2"/>
            <a:r>
              <a:rPr lang="en-US" dirty="0" smtClean="0"/>
              <a:t>Enables VOA to understand the type of content users want and what metadata helps users decide on content</a:t>
            </a:r>
            <a:endParaRPr lang="en-US" i="1" dirty="0" smtClean="0"/>
          </a:p>
          <a:p>
            <a:pPr lvl="1"/>
            <a:r>
              <a:rPr lang="en-US" dirty="0" smtClean="0"/>
              <a:t>Metrics This Will Support</a:t>
            </a:r>
          </a:p>
          <a:p>
            <a:pPr lvl="2"/>
            <a:r>
              <a:rPr lang="en-US" dirty="0" smtClean="0"/>
              <a:t>Adoption</a:t>
            </a:r>
            <a:endParaRPr lang="en-US" dirty="0"/>
          </a:p>
          <a:p>
            <a:pPr lvl="2"/>
            <a:r>
              <a:rPr lang="en-US" dirty="0"/>
              <a:t>Retention</a:t>
            </a:r>
          </a:p>
          <a:p>
            <a:pPr lvl="1"/>
            <a:r>
              <a:rPr lang="en-US" dirty="0"/>
              <a:t>Business Goals</a:t>
            </a:r>
          </a:p>
          <a:p>
            <a:pPr lvl="2"/>
            <a:r>
              <a:rPr lang="en-US" dirty="0"/>
              <a:t>Quickly give users </a:t>
            </a:r>
            <a:r>
              <a:rPr lang="en-US" dirty="0" smtClean="0"/>
              <a:t>access to the content they want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29834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474283" y="1017768"/>
            <a:ext cx="2740839" cy="4568065"/>
          </a:xfrm>
          <a:prstGeom prst="roundRect">
            <a:avLst>
              <a:gd name="adj" fmla="val 2524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Breaking News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>
            <a:noAutofit/>
          </a:bodyPr>
          <a:lstStyle/>
          <a:p>
            <a:endParaRPr lang="en-US" dirty="0" smtClean="0"/>
          </a:p>
          <a:p>
            <a:r>
              <a:rPr lang="en-US" dirty="0" smtClean="0"/>
              <a:t>Individual Perspective</a:t>
            </a:r>
          </a:p>
          <a:p>
            <a:pPr lvl="1"/>
            <a:r>
              <a:rPr lang="en-US" dirty="0" smtClean="0"/>
              <a:t>Personas</a:t>
            </a:r>
          </a:p>
          <a:p>
            <a:pPr lvl="2"/>
            <a:r>
              <a:rPr lang="en-US" dirty="0" smtClean="0"/>
              <a:t>All</a:t>
            </a:r>
          </a:p>
          <a:p>
            <a:pPr lvl="1"/>
            <a:r>
              <a:rPr lang="en-US" dirty="0" smtClean="0"/>
              <a:t>Time </a:t>
            </a:r>
            <a:r>
              <a:rPr lang="en-US" dirty="0"/>
              <a:t>in </a:t>
            </a:r>
            <a:r>
              <a:rPr lang="en-US" dirty="0" smtClean="0"/>
              <a:t>Journey</a:t>
            </a:r>
          </a:p>
          <a:p>
            <a:pPr lvl="2"/>
            <a:r>
              <a:rPr lang="en-US" dirty="0" smtClean="0"/>
              <a:t>8 to 18 seconds</a:t>
            </a:r>
          </a:p>
          <a:p>
            <a:pPr lvl="1"/>
            <a:r>
              <a:rPr lang="en-US" dirty="0" smtClean="0"/>
              <a:t>Emotion</a:t>
            </a:r>
          </a:p>
          <a:p>
            <a:pPr lvl="2"/>
            <a:r>
              <a:rPr lang="en-US" dirty="0" smtClean="0"/>
              <a:t>FOMO</a:t>
            </a:r>
          </a:p>
          <a:p>
            <a:pPr lvl="2"/>
            <a:r>
              <a:rPr lang="en-US" dirty="0" smtClean="0"/>
              <a:t>Anticipation</a:t>
            </a:r>
          </a:p>
          <a:p>
            <a:pPr lvl="2"/>
            <a:r>
              <a:rPr lang="en-US" dirty="0" smtClean="0"/>
              <a:t>Expectation</a:t>
            </a:r>
          </a:p>
          <a:p>
            <a:pPr lvl="1"/>
            <a:r>
              <a:rPr lang="en-US" dirty="0" smtClean="0"/>
              <a:t>Tasks </a:t>
            </a:r>
            <a:r>
              <a:rPr lang="en-US" dirty="0"/>
              <a:t>/ </a:t>
            </a:r>
            <a:r>
              <a:rPr lang="en-US" dirty="0" smtClean="0"/>
              <a:t>Goals</a:t>
            </a:r>
          </a:p>
          <a:p>
            <a:pPr lvl="2"/>
            <a:r>
              <a:rPr lang="en-US" dirty="0" smtClean="0"/>
              <a:t>Find out about the latest news in a not topic / category</a:t>
            </a:r>
          </a:p>
          <a:p>
            <a:pPr lvl="1"/>
            <a:r>
              <a:rPr lang="en-US" dirty="0" smtClean="0"/>
              <a:t>Thinking</a:t>
            </a:r>
          </a:p>
          <a:p>
            <a:pPr lvl="2"/>
            <a:r>
              <a:rPr lang="en-US" dirty="0" smtClean="0"/>
              <a:t>What’s new?</a:t>
            </a:r>
            <a:endParaRPr lang="en-US" dirty="0"/>
          </a:p>
          <a:p>
            <a:pPr lvl="1"/>
            <a:r>
              <a:rPr lang="en-US" dirty="0" smtClean="0"/>
              <a:t>Heuristics</a:t>
            </a:r>
          </a:p>
          <a:p>
            <a:pPr lvl="2"/>
            <a:r>
              <a:rPr lang="en-US" dirty="0" smtClean="0"/>
              <a:t>Useful – I’m getting important news</a:t>
            </a:r>
          </a:p>
          <a:p>
            <a:pPr lvl="2"/>
            <a:r>
              <a:rPr lang="en-US" dirty="0" smtClean="0"/>
              <a:t>Confidence – I know this is important news</a:t>
            </a:r>
          </a:p>
          <a:p>
            <a:pPr lvl="2"/>
            <a:r>
              <a:rPr lang="en-US" dirty="0" smtClean="0"/>
              <a:t>East of Use – It’s easy to get what I want</a:t>
            </a:r>
          </a:p>
          <a:p>
            <a:pPr lvl="2"/>
            <a:endParaRPr lang="en-US" dirty="0"/>
          </a:p>
          <a:p>
            <a:pPr lvl="0">
              <a:buClr>
                <a:srgbClr val="F3F5FF"/>
              </a:buClr>
            </a:pPr>
            <a:r>
              <a:rPr lang="en-US" dirty="0"/>
              <a:t>Software Perspective</a:t>
            </a:r>
          </a:p>
          <a:p>
            <a:pPr lvl="1"/>
            <a:r>
              <a:rPr lang="en-US" dirty="0">
                <a:solidFill>
                  <a:prstClr val="black"/>
                </a:solidFill>
              </a:rPr>
              <a:t>Psiphon Connection</a:t>
            </a:r>
          </a:p>
          <a:p>
            <a:pPr lvl="2"/>
            <a:r>
              <a:rPr lang="en-US" dirty="0">
                <a:solidFill>
                  <a:prstClr val="black"/>
                </a:solidFill>
              </a:rPr>
              <a:t>If connection is lost, show cached content for a set amount of time</a:t>
            </a:r>
          </a:p>
          <a:p>
            <a:pPr lvl="1"/>
            <a:r>
              <a:rPr lang="en-US" dirty="0">
                <a:solidFill>
                  <a:prstClr val="black"/>
                </a:solidFill>
              </a:rPr>
              <a:t>Interactions</a:t>
            </a:r>
          </a:p>
          <a:p>
            <a:pPr lvl="2"/>
            <a:r>
              <a:rPr lang="en-US" dirty="0">
                <a:solidFill>
                  <a:prstClr val="black"/>
                </a:solidFill>
              </a:rPr>
              <a:t>Scroll up for more content</a:t>
            </a:r>
          </a:p>
          <a:p>
            <a:pPr lvl="2"/>
            <a:r>
              <a:rPr lang="en-US" dirty="0">
                <a:solidFill>
                  <a:prstClr val="black"/>
                </a:solidFill>
              </a:rPr>
              <a:t>Scroll down to reveal Search</a:t>
            </a:r>
          </a:p>
          <a:p>
            <a:pPr lvl="1"/>
            <a:r>
              <a:rPr lang="en-US" dirty="0" smtClean="0">
                <a:solidFill>
                  <a:prstClr val="black"/>
                </a:solidFill>
              </a:rPr>
              <a:t>Affordances</a:t>
            </a:r>
            <a:endParaRPr lang="en-US" dirty="0">
              <a:solidFill>
                <a:prstClr val="black"/>
              </a:solidFill>
            </a:endParaRPr>
          </a:p>
          <a:p>
            <a:pPr lvl="2"/>
            <a:r>
              <a:rPr lang="en-US" dirty="0">
                <a:solidFill>
                  <a:prstClr val="black"/>
                </a:solidFill>
              </a:rPr>
              <a:t>See available content</a:t>
            </a:r>
          </a:p>
          <a:p>
            <a:pPr lvl="2"/>
            <a:r>
              <a:rPr lang="en-US" dirty="0" smtClean="0">
                <a:solidFill>
                  <a:prstClr val="black"/>
                </a:solidFill>
              </a:rPr>
              <a:t>Click into a story</a:t>
            </a:r>
          </a:p>
          <a:p>
            <a:pPr lvl="2"/>
            <a:r>
              <a:rPr lang="en-US" dirty="0" smtClean="0">
                <a:solidFill>
                  <a:prstClr val="black"/>
                </a:solidFill>
              </a:rPr>
              <a:t>Hear </a:t>
            </a:r>
            <a:r>
              <a:rPr lang="en-US" dirty="0">
                <a:solidFill>
                  <a:prstClr val="black"/>
                </a:solidFill>
              </a:rPr>
              <a:t>content playing in multimedia player</a:t>
            </a:r>
          </a:p>
          <a:p>
            <a:pPr lvl="2"/>
            <a:r>
              <a:rPr lang="en-US" dirty="0">
                <a:solidFill>
                  <a:prstClr val="black"/>
                </a:solidFill>
              </a:rPr>
              <a:t>Feel vibration when Psiphon is lost</a:t>
            </a:r>
          </a:p>
          <a:p>
            <a:pPr>
              <a:buClr>
                <a:srgbClr val="F3F5FF"/>
              </a:buClr>
            </a:pPr>
            <a:endParaRPr lang="en-US" dirty="0"/>
          </a:p>
          <a:p>
            <a:endParaRPr lang="en-US" dirty="0" smtClean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8" t="1740" r="3875" b="2176"/>
          <a:stretch/>
        </p:blipFill>
        <p:spPr>
          <a:xfrm>
            <a:off x="594360" y="1097280"/>
            <a:ext cx="2514600" cy="4389120"/>
          </a:xfrm>
        </p:spPr>
      </p:pic>
      <p:sp>
        <p:nvSpPr>
          <p:cNvPr id="9" name="Content Placeholder 2"/>
          <p:cNvSpPr>
            <a:spLocks noGrp="1"/>
          </p:cNvSpPr>
          <p:nvPr>
            <p:ph sz="half" idx="2"/>
          </p:nvPr>
        </p:nvSpPr>
        <p:spPr>
          <a:xfrm>
            <a:off x="381664" y="5792568"/>
            <a:ext cx="2926079" cy="3009527"/>
          </a:xfrm>
        </p:spPr>
        <p:txBody>
          <a:bodyPr/>
          <a:lstStyle/>
          <a:p>
            <a:r>
              <a:rPr lang="en-US" dirty="0"/>
              <a:t>Business Perspective</a:t>
            </a:r>
          </a:p>
          <a:p>
            <a:pPr lvl="1"/>
            <a:r>
              <a:rPr lang="en-US" dirty="0"/>
              <a:t>Hypothesis</a:t>
            </a:r>
          </a:p>
          <a:p>
            <a:pPr lvl="2"/>
            <a:r>
              <a:rPr lang="en-US" dirty="0"/>
              <a:t>Users </a:t>
            </a:r>
            <a:r>
              <a:rPr lang="en-US" dirty="0" smtClean="0"/>
              <a:t>are interested in news that VOA editors consider “hot”</a:t>
            </a:r>
            <a:endParaRPr lang="en-US" dirty="0"/>
          </a:p>
          <a:p>
            <a:pPr lvl="1"/>
            <a:r>
              <a:rPr lang="en-US" dirty="0"/>
              <a:t>Business Value</a:t>
            </a:r>
          </a:p>
          <a:p>
            <a:pPr lvl="2"/>
            <a:r>
              <a:rPr lang="en-US" dirty="0"/>
              <a:t>Quickly give users </a:t>
            </a:r>
            <a:r>
              <a:rPr lang="en-US" dirty="0" smtClean="0"/>
              <a:t>stories on a new topic</a:t>
            </a:r>
            <a:endParaRPr lang="en-US" i="1" dirty="0"/>
          </a:p>
          <a:p>
            <a:pPr lvl="1"/>
            <a:r>
              <a:rPr lang="en-US" dirty="0"/>
              <a:t>Metrics This Will Support</a:t>
            </a:r>
          </a:p>
          <a:p>
            <a:pPr lvl="2"/>
            <a:r>
              <a:rPr lang="en-US" dirty="0"/>
              <a:t>Adoption</a:t>
            </a:r>
          </a:p>
          <a:p>
            <a:pPr lvl="2"/>
            <a:r>
              <a:rPr lang="en-US" dirty="0"/>
              <a:t>Retention</a:t>
            </a:r>
          </a:p>
          <a:p>
            <a:pPr lvl="1"/>
            <a:r>
              <a:rPr lang="en-US" dirty="0"/>
              <a:t>Business Goals</a:t>
            </a:r>
          </a:p>
          <a:p>
            <a:pPr lvl="2"/>
            <a:r>
              <a:rPr lang="en-US" dirty="0"/>
              <a:t>Keep users engaged</a:t>
            </a:r>
          </a:p>
          <a:p>
            <a:pPr lvl="2"/>
            <a:r>
              <a:rPr lang="en-US" dirty="0"/>
              <a:t>Minimize the number clicks to get users to the news they want</a:t>
            </a:r>
          </a:p>
          <a:p>
            <a:pPr>
              <a:buClr>
                <a:srgbClr val="F3F5FF"/>
              </a:buClr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27105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611017" y="1017768"/>
            <a:ext cx="2740839" cy="4568065"/>
          </a:xfrm>
          <a:prstGeom prst="roundRect">
            <a:avLst>
              <a:gd name="adj" fmla="val 2524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 Settings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>
            <a:noAutofit/>
          </a:bodyPr>
          <a:lstStyle/>
          <a:p>
            <a:endParaRPr lang="en-US" dirty="0" smtClean="0"/>
          </a:p>
          <a:p>
            <a:r>
              <a:rPr lang="en-US" dirty="0" smtClean="0"/>
              <a:t>Individual Perspective</a:t>
            </a:r>
          </a:p>
          <a:p>
            <a:pPr lvl="1"/>
            <a:r>
              <a:rPr lang="en-US" dirty="0" smtClean="0"/>
              <a:t>Personas</a:t>
            </a:r>
          </a:p>
          <a:p>
            <a:pPr lvl="2"/>
            <a:r>
              <a:rPr lang="en-US" dirty="0" smtClean="0"/>
              <a:t>All</a:t>
            </a:r>
          </a:p>
          <a:p>
            <a:pPr lvl="1"/>
            <a:r>
              <a:rPr lang="en-US" dirty="0" smtClean="0"/>
              <a:t>Time </a:t>
            </a:r>
            <a:r>
              <a:rPr lang="en-US" dirty="0"/>
              <a:t>in </a:t>
            </a:r>
            <a:r>
              <a:rPr lang="en-US" dirty="0" smtClean="0"/>
              <a:t>Journey</a:t>
            </a:r>
          </a:p>
          <a:p>
            <a:pPr lvl="2"/>
            <a:r>
              <a:rPr lang="en-US" dirty="0" smtClean="0"/>
              <a:t>Only a few times throughout the lifecycle of the app</a:t>
            </a:r>
          </a:p>
          <a:p>
            <a:pPr lvl="1"/>
            <a:r>
              <a:rPr lang="en-US" dirty="0" smtClean="0"/>
              <a:t>Emotion</a:t>
            </a:r>
          </a:p>
          <a:p>
            <a:pPr lvl="2"/>
            <a:r>
              <a:rPr lang="en-US" dirty="0" smtClean="0"/>
              <a:t>Solve a usability problem</a:t>
            </a:r>
          </a:p>
          <a:p>
            <a:pPr lvl="2"/>
            <a:r>
              <a:rPr lang="en-US" dirty="0" smtClean="0"/>
              <a:t>I want to make the app better for me</a:t>
            </a:r>
          </a:p>
          <a:p>
            <a:pPr lvl="1"/>
            <a:r>
              <a:rPr lang="en-US" dirty="0" smtClean="0"/>
              <a:t>Tasks </a:t>
            </a:r>
            <a:r>
              <a:rPr lang="en-US" dirty="0"/>
              <a:t>/ </a:t>
            </a:r>
            <a:r>
              <a:rPr lang="en-US" dirty="0" smtClean="0"/>
              <a:t>Goals</a:t>
            </a:r>
          </a:p>
          <a:p>
            <a:pPr lvl="2"/>
            <a:r>
              <a:rPr lang="en-US" dirty="0" smtClean="0"/>
              <a:t>Adjust the ways I get the news</a:t>
            </a:r>
          </a:p>
          <a:p>
            <a:pPr lvl="1"/>
            <a:r>
              <a:rPr lang="en-US" dirty="0" smtClean="0"/>
              <a:t>Thinking</a:t>
            </a:r>
          </a:p>
          <a:p>
            <a:pPr lvl="2"/>
            <a:r>
              <a:rPr lang="en-US" dirty="0" smtClean="0"/>
              <a:t>What can I customize?</a:t>
            </a:r>
            <a:endParaRPr lang="en-US" dirty="0"/>
          </a:p>
          <a:p>
            <a:pPr lvl="1"/>
            <a:r>
              <a:rPr lang="en-US" dirty="0" smtClean="0"/>
              <a:t>Heuristics</a:t>
            </a:r>
          </a:p>
          <a:p>
            <a:pPr lvl="2"/>
            <a:r>
              <a:rPr lang="en-US" dirty="0" smtClean="0"/>
              <a:t>Useful – I’m able to customize a lot of things</a:t>
            </a:r>
          </a:p>
          <a:p>
            <a:pPr lvl="2"/>
            <a:r>
              <a:rPr lang="en-US" dirty="0" smtClean="0"/>
              <a:t>Controllable – It’s easy adjust things to my liking</a:t>
            </a:r>
          </a:p>
          <a:p>
            <a:pPr lvl="2"/>
            <a:endParaRPr lang="en-US" dirty="0"/>
          </a:p>
          <a:p>
            <a:pPr lvl="0">
              <a:buClr>
                <a:srgbClr val="F3F5FF"/>
              </a:buClr>
            </a:pPr>
            <a:r>
              <a:rPr lang="en-US" dirty="0"/>
              <a:t>Software Perspective</a:t>
            </a:r>
          </a:p>
          <a:p>
            <a:pPr lvl="1"/>
            <a:r>
              <a:rPr lang="en-US" dirty="0">
                <a:solidFill>
                  <a:prstClr val="black"/>
                </a:solidFill>
              </a:rPr>
              <a:t>Psiphon Connection</a:t>
            </a:r>
          </a:p>
          <a:p>
            <a:pPr lvl="2"/>
            <a:r>
              <a:rPr lang="en-US" dirty="0">
                <a:solidFill>
                  <a:prstClr val="black"/>
                </a:solidFill>
              </a:rPr>
              <a:t>If connection is lost, show cached content for a set amount of time</a:t>
            </a:r>
          </a:p>
          <a:p>
            <a:pPr lvl="1"/>
            <a:r>
              <a:rPr lang="en-US" dirty="0">
                <a:solidFill>
                  <a:prstClr val="black"/>
                </a:solidFill>
              </a:rPr>
              <a:t>Interactions</a:t>
            </a:r>
          </a:p>
          <a:p>
            <a:pPr lvl="2"/>
            <a:r>
              <a:rPr lang="en-US" dirty="0" smtClean="0">
                <a:solidFill>
                  <a:prstClr val="black"/>
                </a:solidFill>
              </a:rPr>
              <a:t>Clicking any “Settings” button brings up a screen with multiple options</a:t>
            </a:r>
            <a:endParaRPr lang="en-US" dirty="0">
              <a:solidFill>
                <a:prstClr val="black"/>
              </a:solidFill>
            </a:endParaRPr>
          </a:p>
          <a:p>
            <a:pPr lvl="1"/>
            <a:r>
              <a:rPr lang="en-US" dirty="0" smtClean="0">
                <a:solidFill>
                  <a:prstClr val="black"/>
                </a:solidFill>
              </a:rPr>
              <a:t>Affordances</a:t>
            </a:r>
            <a:endParaRPr lang="en-US" dirty="0">
              <a:solidFill>
                <a:prstClr val="black"/>
              </a:solidFill>
            </a:endParaRPr>
          </a:p>
          <a:p>
            <a:pPr lvl="2"/>
            <a:r>
              <a:rPr lang="en-US" dirty="0">
                <a:solidFill>
                  <a:prstClr val="black"/>
                </a:solidFill>
              </a:rPr>
              <a:t>See available </a:t>
            </a:r>
            <a:r>
              <a:rPr lang="en-US" dirty="0" smtClean="0">
                <a:solidFill>
                  <a:prstClr val="black"/>
                </a:solidFill>
              </a:rPr>
              <a:t>Settings</a:t>
            </a:r>
            <a:endParaRPr lang="en-US" dirty="0">
              <a:solidFill>
                <a:prstClr val="black"/>
              </a:solidFill>
            </a:endParaRPr>
          </a:p>
          <a:p>
            <a:pPr lvl="2"/>
            <a:r>
              <a:rPr lang="en-US" dirty="0" smtClean="0">
                <a:solidFill>
                  <a:prstClr val="black"/>
                </a:solidFill>
              </a:rPr>
              <a:t>Click into a Setting</a:t>
            </a:r>
          </a:p>
          <a:p>
            <a:pPr lvl="2"/>
            <a:r>
              <a:rPr lang="en-US" dirty="0" smtClean="0">
                <a:solidFill>
                  <a:prstClr val="black"/>
                </a:solidFill>
              </a:rPr>
              <a:t>Feel </a:t>
            </a:r>
            <a:r>
              <a:rPr lang="en-US" dirty="0">
                <a:solidFill>
                  <a:prstClr val="black"/>
                </a:solidFill>
              </a:rPr>
              <a:t>vibration when Psiphon is lost</a:t>
            </a:r>
          </a:p>
          <a:p>
            <a:pPr>
              <a:buClr>
                <a:srgbClr val="F3F5FF"/>
              </a:buClr>
            </a:pPr>
            <a:endParaRPr lang="en-US" dirty="0"/>
          </a:p>
          <a:p>
            <a:endParaRPr lang="en-US" dirty="0" smtClean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094" y="1196340"/>
            <a:ext cx="2514600" cy="4191000"/>
          </a:xfrm>
        </p:spPr>
      </p:pic>
      <p:sp>
        <p:nvSpPr>
          <p:cNvPr id="9" name="Content Placeholder 2"/>
          <p:cNvSpPr>
            <a:spLocks noGrp="1"/>
          </p:cNvSpPr>
          <p:nvPr>
            <p:ph sz="half" idx="2"/>
          </p:nvPr>
        </p:nvSpPr>
        <p:spPr>
          <a:xfrm>
            <a:off x="518398" y="5792568"/>
            <a:ext cx="2926079" cy="3009527"/>
          </a:xfrm>
        </p:spPr>
        <p:txBody>
          <a:bodyPr/>
          <a:lstStyle/>
          <a:p>
            <a:r>
              <a:rPr lang="en-US" dirty="0"/>
              <a:t>Business Perspective</a:t>
            </a:r>
          </a:p>
          <a:p>
            <a:pPr lvl="1"/>
            <a:r>
              <a:rPr lang="en-US" dirty="0"/>
              <a:t>Hypothesis</a:t>
            </a:r>
          </a:p>
          <a:p>
            <a:pPr lvl="2"/>
            <a:r>
              <a:rPr lang="en-US" dirty="0"/>
              <a:t>Users </a:t>
            </a:r>
            <a:r>
              <a:rPr lang="en-US" dirty="0" smtClean="0"/>
              <a:t>want to customize the way they access content</a:t>
            </a:r>
            <a:endParaRPr lang="en-US" dirty="0"/>
          </a:p>
          <a:p>
            <a:pPr lvl="1"/>
            <a:r>
              <a:rPr lang="en-US" dirty="0"/>
              <a:t>Business Value</a:t>
            </a:r>
          </a:p>
          <a:p>
            <a:pPr lvl="2"/>
            <a:r>
              <a:rPr lang="en-US" dirty="0" smtClean="0"/>
              <a:t>Gives VOA insight into the different ways users engage with content</a:t>
            </a:r>
            <a:endParaRPr lang="en-US" i="1" dirty="0" smtClean="0"/>
          </a:p>
          <a:p>
            <a:pPr lvl="1"/>
            <a:r>
              <a:rPr lang="en-US" dirty="0" smtClean="0"/>
              <a:t>Metrics This Will Support</a:t>
            </a:r>
          </a:p>
          <a:p>
            <a:pPr lvl="2"/>
            <a:r>
              <a:rPr lang="en-US" dirty="0" smtClean="0"/>
              <a:t>Adoption</a:t>
            </a:r>
            <a:endParaRPr lang="en-US" dirty="0"/>
          </a:p>
          <a:p>
            <a:pPr lvl="2"/>
            <a:r>
              <a:rPr lang="en-US" dirty="0"/>
              <a:t>Retention</a:t>
            </a:r>
          </a:p>
          <a:p>
            <a:pPr lvl="1"/>
            <a:r>
              <a:rPr lang="en-US" dirty="0"/>
              <a:t>Business Goals</a:t>
            </a:r>
          </a:p>
          <a:p>
            <a:pPr lvl="2"/>
            <a:r>
              <a:rPr lang="en-US" dirty="0"/>
              <a:t>Keep users </a:t>
            </a:r>
            <a:r>
              <a:rPr lang="en-US" dirty="0" smtClean="0"/>
              <a:t>happy</a:t>
            </a:r>
            <a:endParaRPr lang="en-US" dirty="0"/>
          </a:p>
          <a:p>
            <a:pPr lvl="2"/>
            <a:r>
              <a:rPr lang="en-US" dirty="0" smtClean="0"/>
              <a:t>Keep users engaged with the content</a:t>
            </a:r>
            <a:endParaRPr lang="en-US" dirty="0"/>
          </a:p>
          <a:p>
            <a:pPr>
              <a:buClr>
                <a:srgbClr val="F3F5FF"/>
              </a:buClr>
            </a:pP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84620" y="2585945"/>
            <a:ext cx="514948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500" dirty="0" smtClean="0"/>
              <a:t>Manage</a:t>
            </a:r>
          </a:p>
          <a:p>
            <a:pPr algn="r"/>
            <a:r>
              <a:rPr lang="en-US" sz="500" dirty="0" smtClean="0"/>
              <a:t>Downloads</a:t>
            </a:r>
          </a:p>
          <a:p>
            <a:pPr algn="r"/>
            <a:endParaRPr lang="en-US" sz="500" dirty="0" smtClean="0"/>
          </a:p>
          <a:p>
            <a:pPr algn="r"/>
            <a:endParaRPr lang="en-US" sz="500" dirty="0"/>
          </a:p>
          <a:p>
            <a:pPr algn="r"/>
            <a:r>
              <a:rPr lang="en-US" sz="500" dirty="0" smtClean="0"/>
              <a:t>Manage</a:t>
            </a:r>
          </a:p>
          <a:p>
            <a:pPr algn="r"/>
            <a:r>
              <a:rPr lang="en-US" sz="500" dirty="0" smtClean="0"/>
              <a:t>Categories</a:t>
            </a:r>
          </a:p>
          <a:p>
            <a:pPr algn="r"/>
            <a:endParaRPr lang="en-US" sz="500" dirty="0"/>
          </a:p>
          <a:p>
            <a:pPr algn="r"/>
            <a:endParaRPr lang="en-US" sz="500" dirty="0" smtClean="0"/>
          </a:p>
          <a:p>
            <a:pPr algn="r"/>
            <a:r>
              <a:rPr lang="en-US" sz="500" dirty="0" smtClean="0"/>
              <a:t>Text</a:t>
            </a:r>
          </a:p>
          <a:p>
            <a:pPr algn="r"/>
            <a:r>
              <a:rPr lang="en-US" sz="500" dirty="0" smtClean="0"/>
              <a:t>Settings</a:t>
            </a:r>
          </a:p>
          <a:p>
            <a:pPr algn="r"/>
            <a:endParaRPr lang="en-US" sz="500" dirty="0"/>
          </a:p>
          <a:p>
            <a:pPr algn="r"/>
            <a:endParaRPr lang="en-US" sz="500" dirty="0" smtClean="0"/>
          </a:p>
          <a:p>
            <a:pPr algn="r"/>
            <a:r>
              <a:rPr lang="en-US" sz="500" dirty="0" smtClean="0"/>
              <a:t>Video</a:t>
            </a:r>
          </a:p>
          <a:p>
            <a:pPr algn="r"/>
            <a:r>
              <a:rPr lang="en-US" sz="500" dirty="0" smtClean="0"/>
              <a:t>Settings</a:t>
            </a:r>
          </a:p>
          <a:p>
            <a:pPr algn="r"/>
            <a:endParaRPr lang="en-US" sz="500" dirty="0" smtClean="0"/>
          </a:p>
          <a:p>
            <a:pPr algn="r"/>
            <a:endParaRPr lang="en-US" sz="500" dirty="0" smtClean="0"/>
          </a:p>
          <a:p>
            <a:pPr algn="r"/>
            <a:endParaRPr lang="en-US" sz="500" dirty="0"/>
          </a:p>
          <a:p>
            <a:pPr algn="r"/>
            <a:r>
              <a:rPr lang="en-US" sz="500" dirty="0" smtClean="0"/>
              <a:t>Audio</a:t>
            </a:r>
          </a:p>
          <a:p>
            <a:pPr algn="r"/>
            <a:r>
              <a:rPr lang="en-US" sz="500" dirty="0" smtClean="0"/>
              <a:t>Settings</a:t>
            </a:r>
          </a:p>
          <a:p>
            <a:pPr algn="r"/>
            <a:endParaRPr lang="en-US" sz="500" dirty="0"/>
          </a:p>
          <a:p>
            <a:pPr algn="r"/>
            <a:endParaRPr lang="en-US" sz="500" dirty="0" smtClean="0"/>
          </a:p>
          <a:p>
            <a:pPr algn="r"/>
            <a:r>
              <a:rPr lang="en-US" sz="500" dirty="0" smtClean="0"/>
              <a:t>Notifications</a:t>
            </a:r>
          </a:p>
          <a:p>
            <a:pPr algn="r"/>
            <a:endParaRPr lang="en-US" sz="500" dirty="0"/>
          </a:p>
          <a:p>
            <a:pPr algn="r"/>
            <a:endParaRPr lang="en-US" sz="500" dirty="0" smtClean="0"/>
          </a:p>
          <a:p>
            <a:pPr algn="r"/>
            <a:endParaRPr lang="en-US" sz="500" dirty="0"/>
          </a:p>
          <a:p>
            <a:pPr algn="r"/>
            <a:endParaRPr lang="en-US" sz="500" dirty="0" smtClean="0"/>
          </a:p>
          <a:p>
            <a:pPr algn="r"/>
            <a:r>
              <a:rPr lang="en-US" sz="500" dirty="0" smtClean="0"/>
              <a:t>Safe</a:t>
            </a:r>
          </a:p>
          <a:p>
            <a:pPr algn="r"/>
            <a:r>
              <a:rPr lang="en-US" sz="500" dirty="0" smtClean="0"/>
              <a:t>Browsing</a:t>
            </a:r>
          </a:p>
          <a:p>
            <a:pPr algn="r"/>
            <a:endParaRPr lang="en-US" sz="500" dirty="0"/>
          </a:p>
          <a:p>
            <a:pPr algn="r"/>
            <a:endParaRPr lang="en-US" sz="500" dirty="0" smtClean="0"/>
          </a:p>
          <a:p>
            <a:pPr algn="r"/>
            <a:r>
              <a:rPr lang="en-US" sz="500" dirty="0" smtClean="0"/>
              <a:t>Rate &amp;</a:t>
            </a:r>
          </a:p>
          <a:p>
            <a:pPr algn="r"/>
            <a:r>
              <a:rPr lang="en-US" sz="500" dirty="0" smtClean="0"/>
              <a:t>Share</a:t>
            </a:r>
            <a:endParaRPr lang="en-US" sz="500" dirty="0"/>
          </a:p>
        </p:txBody>
      </p:sp>
    </p:spTree>
    <p:extLst>
      <p:ext uri="{BB962C8B-B14F-4D97-AF65-F5344CB8AC3E}">
        <p14:creationId xmlns:p14="http://schemas.microsoft.com/office/powerpoint/2010/main" val="397141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/>
          <p:cNvSpPr/>
          <p:nvPr/>
        </p:nvSpPr>
        <p:spPr>
          <a:xfrm>
            <a:off x="3772355" y="5233789"/>
            <a:ext cx="2435087" cy="3716247"/>
          </a:xfrm>
          <a:prstGeom prst="roundRect">
            <a:avLst>
              <a:gd name="adj" fmla="val 2524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796880" y="5247195"/>
            <a:ext cx="2435087" cy="3716247"/>
          </a:xfrm>
          <a:prstGeom prst="roundRect">
            <a:avLst>
              <a:gd name="adj" fmla="val 2524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3765228" y="1130587"/>
            <a:ext cx="2435087" cy="3716247"/>
          </a:xfrm>
          <a:prstGeom prst="roundRect">
            <a:avLst>
              <a:gd name="adj" fmla="val 2524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789753" y="1143993"/>
            <a:ext cx="2435087" cy="3716247"/>
          </a:xfrm>
          <a:prstGeom prst="roundRect">
            <a:avLst>
              <a:gd name="adj" fmla="val 2524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Various Settings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509" y="1269849"/>
            <a:ext cx="2083575" cy="3472626"/>
          </a:xfrm>
        </p:spPr>
      </p:pic>
      <p:pic>
        <p:nvPicPr>
          <p:cNvPr id="8" name="Content Placeholder 4"/>
          <p:cNvPicPr>
            <a:picLocks noGrp="1" noChangeAspect="1"/>
          </p:cNvPicPr>
          <p:nvPr>
            <p:ph sz="half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1389" y="1271195"/>
            <a:ext cx="2082768" cy="3471280"/>
          </a:xfrm>
        </p:spPr>
      </p:pic>
      <p:sp>
        <p:nvSpPr>
          <p:cNvPr id="11" name="Content Placeholder 2"/>
          <p:cNvSpPr>
            <a:spLocks noGrp="1"/>
          </p:cNvSpPr>
          <p:nvPr>
            <p:ph sz="half" idx="2"/>
          </p:nvPr>
        </p:nvSpPr>
        <p:spPr>
          <a:xfrm>
            <a:off x="730455" y="892717"/>
            <a:ext cx="2435087" cy="320849"/>
          </a:xfrm>
          <a:noFill/>
        </p:spPr>
        <p:txBody>
          <a:bodyPr>
            <a:noAutofit/>
          </a:bodyPr>
          <a:lstStyle/>
          <a:p>
            <a:pPr algn="ctr"/>
            <a:r>
              <a:rPr lang="en-US" dirty="0" smtClean="0"/>
              <a:t>Manage Downloading Files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half" idx="2"/>
          </p:nvPr>
        </p:nvSpPr>
        <p:spPr>
          <a:xfrm>
            <a:off x="3519733" y="902656"/>
            <a:ext cx="2926079" cy="320849"/>
          </a:xfrm>
          <a:noFill/>
        </p:spPr>
        <p:txBody>
          <a:bodyPr/>
          <a:lstStyle/>
          <a:p>
            <a:pPr algn="ctr"/>
            <a:r>
              <a:rPr lang="en-US" dirty="0" smtClean="0"/>
              <a:t>Category Manager</a:t>
            </a:r>
            <a:endParaRPr lang="en-US" dirty="0"/>
          </a:p>
        </p:txBody>
      </p:sp>
      <p:pic>
        <p:nvPicPr>
          <p:cNvPr id="7" name="Content Placeholder 4"/>
          <p:cNvPicPr>
            <a:picLocks noGrp="1" noChangeAspect="1"/>
          </p:cNvPicPr>
          <p:nvPr>
            <p:ph sz="half" idx="1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509" y="5368082"/>
            <a:ext cx="2083575" cy="3472626"/>
          </a:xfrm>
        </p:spPr>
      </p:pic>
      <p:pic>
        <p:nvPicPr>
          <p:cNvPr id="9" name="Content Placeholder 4"/>
          <p:cNvPicPr>
            <a:picLocks noGrp="1" noChangeAspect="1"/>
          </p:cNvPicPr>
          <p:nvPr>
            <p:ph sz="half" idx="10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1389" y="5369428"/>
            <a:ext cx="2082768" cy="3471280"/>
          </a:xfrm>
        </p:spPr>
      </p:pic>
      <p:sp>
        <p:nvSpPr>
          <p:cNvPr id="10" name="Content Placeholder 2"/>
          <p:cNvSpPr>
            <a:spLocks noGrp="1"/>
          </p:cNvSpPr>
          <p:nvPr>
            <p:ph sz="half" idx="2"/>
          </p:nvPr>
        </p:nvSpPr>
        <p:spPr>
          <a:xfrm>
            <a:off x="789753" y="5020766"/>
            <a:ext cx="2435087" cy="320849"/>
          </a:xfrm>
          <a:noFill/>
        </p:spPr>
        <p:txBody>
          <a:bodyPr>
            <a:noAutofit/>
          </a:bodyPr>
          <a:lstStyle/>
          <a:p>
            <a:pPr algn="ctr"/>
            <a:r>
              <a:rPr lang="en-US" dirty="0" smtClean="0"/>
              <a:t>Text Settings</a:t>
            </a:r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sz="half" idx="2"/>
          </p:nvPr>
        </p:nvSpPr>
        <p:spPr>
          <a:xfrm>
            <a:off x="3519733" y="5020766"/>
            <a:ext cx="2926079" cy="320849"/>
          </a:xfrm>
          <a:noFill/>
        </p:spPr>
        <p:txBody>
          <a:bodyPr/>
          <a:lstStyle/>
          <a:p>
            <a:pPr algn="ctr"/>
            <a:r>
              <a:rPr lang="en-US" dirty="0" smtClean="0"/>
              <a:t>Video Settings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425333" y="1685651"/>
            <a:ext cx="450828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500" dirty="0" smtClean="0"/>
              <a:t>Available</a:t>
            </a:r>
          </a:p>
          <a:p>
            <a:pPr algn="r"/>
            <a:r>
              <a:rPr lang="en-US" sz="500" dirty="0" smtClean="0"/>
              <a:t>Space Left</a:t>
            </a:r>
          </a:p>
          <a:p>
            <a:pPr algn="r"/>
            <a:endParaRPr lang="en-US" sz="500" dirty="0"/>
          </a:p>
          <a:p>
            <a:pPr algn="r"/>
            <a:endParaRPr lang="en-US" sz="500" dirty="0" smtClean="0"/>
          </a:p>
          <a:p>
            <a:pPr algn="r"/>
            <a:r>
              <a:rPr lang="en-US" sz="500" dirty="0" smtClean="0"/>
              <a:t>Clear</a:t>
            </a:r>
          </a:p>
          <a:p>
            <a:pPr algn="r"/>
            <a:r>
              <a:rPr lang="en-US" sz="500" dirty="0" smtClean="0"/>
              <a:t>Cache</a:t>
            </a:r>
          </a:p>
          <a:p>
            <a:pPr algn="r"/>
            <a:endParaRPr lang="en-US" sz="500" dirty="0" smtClean="0"/>
          </a:p>
          <a:p>
            <a:pPr algn="r"/>
            <a:endParaRPr lang="en-US" sz="500" dirty="0"/>
          </a:p>
          <a:p>
            <a:pPr algn="r"/>
            <a:r>
              <a:rPr lang="en-US" sz="500" dirty="0" smtClean="0"/>
              <a:t>Enable</a:t>
            </a:r>
          </a:p>
          <a:p>
            <a:pPr algn="r"/>
            <a:r>
              <a:rPr lang="en-US" sz="500" dirty="0" smtClean="0"/>
              <a:t>Cellular</a:t>
            </a:r>
          </a:p>
          <a:p>
            <a:pPr algn="r"/>
            <a:r>
              <a:rPr lang="en-US" sz="500" dirty="0" smtClean="0"/>
              <a:t>Download</a:t>
            </a:r>
            <a:endParaRPr lang="en-US" sz="500" dirty="0"/>
          </a:p>
        </p:txBody>
      </p:sp>
      <p:sp>
        <p:nvSpPr>
          <p:cNvPr id="19" name="TextBox 18"/>
          <p:cNvSpPr txBox="1"/>
          <p:nvPr/>
        </p:nvSpPr>
        <p:spPr>
          <a:xfrm>
            <a:off x="3314544" y="2176634"/>
            <a:ext cx="494046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500" dirty="0" smtClean="0"/>
              <a:t>My Channel</a:t>
            </a:r>
            <a:endParaRPr lang="en-US" sz="500" dirty="0"/>
          </a:p>
        </p:txBody>
      </p:sp>
      <p:sp>
        <p:nvSpPr>
          <p:cNvPr id="20" name="TextBox 19"/>
          <p:cNvSpPr txBox="1"/>
          <p:nvPr/>
        </p:nvSpPr>
        <p:spPr>
          <a:xfrm>
            <a:off x="3306530" y="3088670"/>
            <a:ext cx="502061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500" dirty="0" smtClean="0"/>
              <a:t>All Channels</a:t>
            </a:r>
            <a:endParaRPr lang="en-US" sz="500" dirty="0"/>
          </a:p>
        </p:txBody>
      </p:sp>
      <p:sp>
        <p:nvSpPr>
          <p:cNvPr id="21" name="TextBox 20"/>
          <p:cNvSpPr txBox="1"/>
          <p:nvPr/>
        </p:nvSpPr>
        <p:spPr>
          <a:xfrm>
            <a:off x="348876" y="5893536"/>
            <a:ext cx="511742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500" dirty="0" smtClean="0"/>
              <a:t>Size</a:t>
            </a:r>
          </a:p>
          <a:p>
            <a:pPr algn="r"/>
            <a:endParaRPr lang="en-US" sz="500" dirty="0"/>
          </a:p>
          <a:p>
            <a:pPr algn="r"/>
            <a:endParaRPr lang="en-US" sz="500" dirty="0" smtClean="0"/>
          </a:p>
          <a:p>
            <a:pPr algn="r"/>
            <a:r>
              <a:rPr lang="en-US" sz="500" dirty="0" smtClean="0"/>
              <a:t>Simplified or</a:t>
            </a:r>
          </a:p>
          <a:p>
            <a:pPr algn="r"/>
            <a:r>
              <a:rPr lang="en-US" sz="500" dirty="0" smtClean="0"/>
              <a:t>Traditional</a:t>
            </a:r>
            <a:endParaRPr lang="en-US" sz="500" dirty="0"/>
          </a:p>
        </p:txBody>
      </p:sp>
      <p:sp>
        <p:nvSpPr>
          <p:cNvPr id="22" name="TextBox 21"/>
          <p:cNvSpPr txBox="1"/>
          <p:nvPr/>
        </p:nvSpPr>
        <p:spPr>
          <a:xfrm>
            <a:off x="3325281" y="5893149"/>
            <a:ext cx="50693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500" dirty="0" smtClean="0"/>
              <a:t>Audio Only</a:t>
            </a:r>
          </a:p>
          <a:p>
            <a:pPr algn="r"/>
            <a:endParaRPr lang="en-US" sz="500" dirty="0"/>
          </a:p>
          <a:p>
            <a:pPr algn="r"/>
            <a:endParaRPr lang="en-US" sz="500" dirty="0" smtClean="0"/>
          </a:p>
          <a:p>
            <a:pPr algn="r"/>
            <a:r>
              <a:rPr lang="en-US" sz="500" dirty="0" smtClean="0"/>
              <a:t>Video</a:t>
            </a:r>
          </a:p>
          <a:p>
            <a:pPr algn="r"/>
            <a:r>
              <a:rPr lang="en-US" sz="500" dirty="0" smtClean="0"/>
              <a:t>Resolution</a:t>
            </a:r>
          </a:p>
          <a:p>
            <a:pPr algn="r"/>
            <a:endParaRPr lang="en-US" sz="500" dirty="0" smtClean="0"/>
          </a:p>
          <a:p>
            <a:pPr algn="r"/>
            <a:r>
              <a:rPr lang="en-US" sz="500" dirty="0" smtClean="0"/>
              <a:t>Lo   Med   Hi</a:t>
            </a:r>
          </a:p>
          <a:p>
            <a:pPr algn="r"/>
            <a:endParaRPr lang="en-US" sz="500" dirty="0"/>
          </a:p>
          <a:p>
            <a:pPr algn="r"/>
            <a:endParaRPr lang="en-US" sz="500" dirty="0" smtClean="0"/>
          </a:p>
          <a:p>
            <a:pPr algn="r"/>
            <a:endParaRPr lang="en-US" sz="500" dirty="0"/>
          </a:p>
          <a:p>
            <a:pPr algn="r"/>
            <a:r>
              <a:rPr lang="en-US" sz="500" smtClean="0"/>
              <a:t>Video</a:t>
            </a:r>
            <a:endParaRPr lang="en-US" sz="500" dirty="0"/>
          </a:p>
          <a:p>
            <a:pPr algn="r"/>
            <a:r>
              <a:rPr lang="en-US" sz="500" dirty="0"/>
              <a:t>Playback</a:t>
            </a:r>
          </a:p>
          <a:p>
            <a:pPr algn="r"/>
            <a:r>
              <a:rPr lang="en-US" sz="500" dirty="0"/>
              <a:t>Speed</a:t>
            </a:r>
          </a:p>
          <a:p>
            <a:pPr algn="r"/>
            <a:endParaRPr lang="en-US" sz="500" dirty="0"/>
          </a:p>
          <a:p>
            <a:pPr algn="r"/>
            <a:r>
              <a:rPr lang="en-US" sz="500" dirty="0"/>
              <a:t>Normal</a:t>
            </a:r>
          </a:p>
          <a:p>
            <a:pPr algn="r"/>
            <a:r>
              <a:rPr lang="en-US" sz="500" dirty="0"/>
              <a:t>1.5x</a:t>
            </a:r>
          </a:p>
          <a:p>
            <a:pPr algn="r"/>
            <a:r>
              <a:rPr lang="en-US" sz="500" dirty="0"/>
              <a:t>2x</a:t>
            </a:r>
          </a:p>
          <a:p>
            <a:pPr algn="r"/>
            <a:endParaRPr lang="en-US" sz="500" dirty="0"/>
          </a:p>
        </p:txBody>
      </p:sp>
    </p:spTree>
    <p:extLst>
      <p:ext uri="{BB962C8B-B14F-4D97-AF65-F5344CB8AC3E}">
        <p14:creationId xmlns:p14="http://schemas.microsoft.com/office/powerpoint/2010/main" val="1297837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ounded Rectangle 16"/>
          <p:cNvSpPr/>
          <p:nvPr/>
        </p:nvSpPr>
        <p:spPr>
          <a:xfrm>
            <a:off x="754152" y="5247195"/>
            <a:ext cx="2435087" cy="3716247"/>
          </a:xfrm>
          <a:prstGeom prst="roundRect">
            <a:avLst>
              <a:gd name="adj" fmla="val 2524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3765228" y="1130587"/>
            <a:ext cx="2435087" cy="3716247"/>
          </a:xfrm>
          <a:prstGeom prst="roundRect">
            <a:avLst>
              <a:gd name="adj" fmla="val 2524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747025" y="1143993"/>
            <a:ext cx="2435087" cy="3716247"/>
          </a:xfrm>
          <a:prstGeom prst="roundRect">
            <a:avLst>
              <a:gd name="adj" fmla="val 2524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Various Settings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781" y="1269849"/>
            <a:ext cx="2083575" cy="3472626"/>
          </a:xfrm>
        </p:spPr>
      </p:pic>
      <p:pic>
        <p:nvPicPr>
          <p:cNvPr id="8" name="Content Placeholder 4"/>
          <p:cNvPicPr>
            <a:picLocks noGrp="1" noChangeAspect="1"/>
          </p:cNvPicPr>
          <p:nvPr>
            <p:ph sz="half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1389" y="1271195"/>
            <a:ext cx="2082768" cy="3471280"/>
          </a:xfrm>
        </p:spPr>
      </p:pic>
      <p:sp>
        <p:nvSpPr>
          <p:cNvPr id="11" name="Content Placeholder 2"/>
          <p:cNvSpPr>
            <a:spLocks noGrp="1"/>
          </p:cNvSpPr>
          <p:nvPr>
            <p:ph sz="half" idx="2"/>
          </p:nvPr>
        </p:nvSpPr>
        <p:spPr>
          <a:xfrm>
            <a:off x="687727" y="892717"/>
            <a:ext cx="2435087" cy="320849"/>
          </a:xfrm>
          <a:noFill/>
        </p:spPr>
        <p:txBody>
          <a:bodyPr>
            <a:noAutofit/>
          </a:bodyPr>
          <a:lstStyle/>
          <a:p>
            <a:pPr algn="ctr"/>
            <a:r>
              <a:rPr lang="en-US" dirty="0" smtClean="0"/>
              <a:t>Audio Settings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half" idx="2"/>
          </p:nvPr>
        </p:nvSpPr>
        <p:spPr>
          <a:xfrm>
            <a:off x="3519733" y="902656"/>
            <a:ext cx="2926079" cy="320849"/>
          </a:xfrm>
          <a:noFill/>
        </p:spPr>
        <p:txBody>
          <a:bodyPr/>
          <a:lstStyle/>
          <a:p>
            <a:pPr algn="ctr"/>
            <a:r>
              <a:rPr lang="en-US" dirty="0" smtClean="0"/>
              <a:t>Notifications</a:t>
            </a:r>
            <a:endParaRPr lang="en-US" dirty="0"/>
          </a:p>
        </p:txBody>
      </p:sp>
      <p:pic>
        <p:nvPicPr>
          <p:cNvPr id="7" name="Content Placeholder 4"/>
          <p:cNvPicPr>
            <a:picLocks noGrp="1" noChangeAspect="1"/>
          </p:cNvPicPr>
          <p:nvPr>
            <p:ph sz="half" idx="1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781" y="5368082"/>
            <a:ext cx="2083575" cy="3472626"/>
          </a:xfrm>
        </p:spPr>
      </p:pic>
      <p:sp>
        <p:nvSpPr>
          <p:cNvPr id="10" name="Content Placeholder 2"/>
          <p:cNvSpPr>
            <a:spLocks noGrp="1"/>
          </p:cNvSpPr>
          <p:nvPr>
            <p:ph sz="half" idx="2"/>
          </p:nvPr>
        </p:nvSpPr>
        <p:spPr>
          <a:xfrm>
            <a:off x="747025" y="5020766"/>
            <a:ext cx="2435087" cy="320849"/>
          </a:xfrm>
          <a:noFill/>
        </p:spPr>
        <p:txBody>
          <a:bodyPr>
            <a:noAutofit/>
          </a:bodyPr>
          <a:lstStyle/>
          <a:p>
            <a:pPr algn="ctr"/>
            <a:r>
              <a:rPr lang="en-US" dirty="0" smtClean="0"/>
              <a:t>Rate and Share the App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41796" y="1694286"/>
            <a:ext cx="412357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500" dirty="0" smtClean="0"/>
              <a:t>Audio</a:t>
            </a:r>
          </a:p>
          <a:p>
            <a:pPr algn="r"/>
            <a:r>
              <a:rPr lang="en-US" sz="500" dirty="0" smtClean="0"/>
              <a:t>Playback</a:t>
            </a:r>
          </a:p>
          <a:p>
            <a:pPr algn="r"/>
            <a:r>
              <a:rPr lang="en-US" sz="500" dirty="0" smtClean="0"/>
              <a:t>Speed</a:t>
            </a:r>
          </a:p>
          <a:p>
            <a:pPr algn="r"/>
            <a:endParaRPr lang="en-US" sz="500" dirty="0"/>
          </a:p>
          <a:p>
            <a:pPr algn="r"/>
            <a:r>
              <a:rPr lang="en-US" sz="500" dirty="0" smtClean="0"/>
              <a:t>Normal</a:t>
            </a:r>
          </a:p>
          <a:p>
            <a:pPr algn="r"/>
            <a:r>
              <a:rPr lang="en-US" sz="500" dirty="0" smtClean="0"/>
              <a:t>1.5x</a:t>
            </a:r>
          </a:p>
          <a:p>
            <a:pPr algn="r"/>
            <a:r>
              <a:rPr lang="en-US" sz="500" dirty="0" smtClean="0"/>
              <a:t>2x</a:t>
            </a:r>
            <a:endParaRPr lang="en-US" sz="500" dirty="0"/>
          </a:p>
        </p:txBody>
      </p:sp>
      <p:sp>
        <p:nvSpPr>
          <p:cNvPr id="16" name="TextBox 15"/>
          <p:cNvSpPr txBox="1"/>
          <p:nvPr/>
        </p:nvSpPr>
        <p:spPr>
          <a:xfrm>
            <a:off x="3278463" y="1759323"/>
            <a:ext cx="50212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500" dirty="0" smtClean="0"/>
              <a:t>Major News</a:t>
            </a:r>
          </a:p>
          <a:p>
            <a:pPr algn="r"/>
            <a:r>
              <a:rPr lang="en-US" sz="500" dirty="0" smtClean="0"/>
              <a:t>(Breaking)</a:t>
            </a:r>
          </a:p>
          <a:p>
            <a:pPr algn="r"/>
            <a:endParaRPr lang="en-US" sz="500" dirty="0" smtClean="0"/>
          </a:p>
          <a:p>
            <a:pPr algn="r"/>
            <a:endParaRPr lang="en-US" sz="500" dirty="0"/>
          </a:p>
          <a:p>
            <a:pPr algn="r"/>
            <a:r>
              <a:rPr lang="en-US" sz="500" dirty="0" err="1" smtClean="0"/>
              <a:t>LiveStream</a:t>
            </a:r>
            <a:endParaRPr lang="en-US" sz="500" dirty="0" smtClean="0"/>
          </a:p>
          <a:p>
            <a:pPr algn="r"/>
            <a:endParaRPr lang="en-US" sz="500" dirty="0"/>
          </a:p>
          <a:p>
            <a:pPr algn="r"/>
            <a:endParaRPr lang="en-US" sz="500" dirty="0" smtClean="0"/>
          </a:p>
          <a:p>
            <a:pPr algn="r"/>
            <a:r>
              <a:rPr lang="en-US" sz="500" dirty="0" smtClean="0"/>
              <a:t>Daily Alert</a:t>
            </a:r>
            <a:endParaRPr lang="en-US" sz="500" dirty="0"/>
          </a:p>
        </p:txBody>
      </p:sp>
      <p:sp>
        <p:nvSpPr>
          <p:cNvPr id="18" name="TextBox 17"/>
          <p:cNvSpPr txBox="1"/>
          <p:nvPr/>
        </p:nvSpPr>
        <p:spPr>
          <a:xfrm>
            <a:off x="400461" y="6504159"/>
            <a:ext cx="438005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500" dirty="0" smtClean="0"/>
              <a:t>Introduce</a:t>
            </a:r>
          </a:p>
          <a:p>
            <a:pPr algn="r"/>
            <a:r>
              <a:rPr lang="en-US" sz="500" dirty="0" smtClean="0"/>
              <a:t>Us</a:t>
            </a:r>
          </a:p>
          <a:p>
            <a:pPr algn="r"/>
            <a:endParaRPr lang="en-US" sz="500" dirty="0"/>
          </a:p>
          <a:p>
            <a:pPr algn="r"/>
            <a:r>
              <a:rPr lang="en-US" sz="500" dirty="0" smtClean="0"/>
              <a:t>Send</a:t>
            </a:r>
          </a:p>
          <a:p>
            <a:pPr algn="r"/>
            <a:r>
              <a:rPr lang="en-US" sz="500" dirty="0" smtClean="0"/>
              <a:t>Feedback</a:t>
            </a:r>
            <a:endParaRPr lang="en-US" sz="500" dirty="0"/>
          </a:p>
        </p:txBody>
      </p:sp>
      <p:sp>
        <p:nvSpPr>
          <p:cNvPr id="19" name="TextBox 18"/>
          <p:cNvSpPr txBox="1"/>
          <p:nvPr/>
        </p:nvSpPr>
        <p:spPr>
          <a:xfrm>
            <a:off x="3182112" y="6539103"/>
            <a:ext cx="9557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" dirty="0" smtClean="0"/>
              <a:t>Open mailto: &lt;friend’s email&gt;</a:t>
            </a:r>
          </a:p>
          <a:p>
            <a:endParaRPr lang="en-US" sz="500" dirty="0"/>
          </a:p>
          <a:p>
            <a:endParaRPr lang="en-US" sz="500" dirty="0" smtClean="0"/>
          </a:p>
          <a:p>
            <a:r>
              <a:rPr lang="en-US" sz="500" dirty="0"/>
              <a:t>Open mailto: VOA</a:t>
            </a:r>
          </a:p>
        </p:txBody>
      </p:sp>
    </p:spTree>
    <p:extLst>
      <p:ext uri="{BB962C8B-B14F-4D97-AF65-F5344CB8AC3E}">
        <p14:creationId xmlns:p14="http://schemas.microsoft.com/office/powerpoint/2010/main" val="7940162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Welcome Splash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lvl="2"/>
            <a:endParaRPr lang="en-US" dirty="0">
              <a:solidFill>
                <a:prstClr val="black"/>
              </a:solidFill>
            </a:endParaRPr>
          </a:p>
          <a:p>
            <a:pPr lvl="1"/>
            <a:r>
              <a:rPr lang="en-US" sz="1100" dirty="0" smtClean="0">
                <a:solidFill>
                  <a:prstClr val="black"/>
                </a:solidFill>
              </a:rPr>
              <a:t>Business Goals</a:t>
            </a:r>
          </a:p>
          <a:p>
            <a:pPr lvl="2"/>
            <a:r>
              <a:rPr lang="en-US" dirty="0" smtClean="0">
                <a:solidFill>
                  <a:prstClr val="black"/>
                </a:solidFill>
              </a:rPr>
              <a:t>Keep users engaged</a:t>
            </a:r>
          </a:p>
          <a:p>
            <a:pPr lvl="2"/>
            <a:r>
              <a:rPr lang="en-US" dirty="0" smtClean="0">
                <a:solidFill>
                  <a:prstClr val="black"/>
                </a:solidFill>
              </a:rPr>
              <a:t>Establish placement of Psiphon status indicator</a:t>
            </a:r>
          </a:p>
          <a:p>
            <a:endParaRPr lang="en-US" dirty="0" smtClean="0"/>
          </a:p>
          <a:p>
            <a:r>
              <a:rPr lang="en-US" dirty="0" smtClean="0"/>
              <a:t>Individual Perspective</a:t>
            </a:r>
          </a:p>
          <a:p>
            <a:pPr lvl="1"/>
            <a:r>
              <a:rPr lang="en-US" dirty="0" smtClean="0"/>
              <a:t>Personas</a:t>
            </a:r>
          </a:p>
          <a:p>
            <a:pPr lvl="2"/>
            <a:r>
              <a:rPr lang="en-US" dirty="0" smtClean="0"/>
              <a:t>All</a:t>
            </a:r>
          </a:p>
          <a:p>
            <a:pPr lvl="1"/>
            <a:r>
              <a:rPr lang="en-US" dirty="0" smtClean="0"/>
              <a:t>Time </a:t>
            </a:r>
            <a:r>
              <a:rPr lang="en-US" dirty="0"/>
              <a:t>in </a:t>
            </a:r>
            <a:r>
              <a:rPr lang="en-US" dirty="0" smtClean="0"/>
              <a:t>Journey</a:t>
            </a:r>
          </a:p>
          <a:p>
            <a:pPr lvl="2"/>
            <a:r>
              <a:rPr lang="en-US" dirty="0" smtClean="0"/>
              <a:t>0 to 3 seconds</a:t>
            </a:r>
          </a:p>
          <a:p>
            <a:pPr lvl="1"/>
            <a:r>
              <a:rPr lang="en-US" dirty="0" smtClean="0"/>
              <a:t>Emotion</a:t>
            </a:r>
          </a:p>
          <a:p>
            <a:pPr lvl="2"/>
            <a:r>
              <a:rPr lang="en-US" dirty="0" smtClean="0"/>
              <a:t>FOMO</a:t>
            </a:r>
          </a:p>
          <a:p>
            <a:pPr lvl="2"/>
            <a:r>
              <a:rPr lang="en-US" dirty="0" smtClean="0"/>
              <a:t>Anticipation</a:t>
            </a:r>
          </a:p>
          <a:p>
            <a:pPr lvl="2"/>
            <a:r>
              <a:rPr lang="en-US" dirty="0"/>
              <a:t>E</a:t>
            </a:r>
            <a:r>
              <a:rPr lang="en-US" dirty="0" smtClean="0"/>
              <a:t>xpectations</a:t>
            </a:r>
          </a:p>
          <a:p>
            <a:pPr lvl="1"/>
            <a:r>
              <a:rPr lang="en-US" dirty="0" smtClean="0"/>
              <a:t>Tasks </a:t>
            </a:r>
            <a:r>
              <a:rPr lang="en-US" dirty="0"/>
              <a:t>/ </a:t>
            </a:r>
            <a:r>
              <a:rPr lang="en-US" dirty="0" smtClean="0"/>
              <a:t>Goals</a:t>
            </a:r>
          </a:p>
          <a:p>
            <a:pPr lvl="2"/>
            <a:r>
              <a:rPr lang="en-US" dirty="0" smtClean="0"/>
              <a:t>Find out the latest news</a:t>
            </a:r>
          </a:p>
          <a:p>
            <a:pPr lvl="2"/>
            <a:r>
              <a:rPr lang="en-US" dirty="0" smtClean="0"/>
              <a:t>Get informed on breaking news</a:t>
            </a:r>
            <a:endParaRPr lang="en-US" dirty="0"/>
          </a:p>
          <a:p>
            <a:pPr lvl="1"/>
            <a:r>
              <a:rPr lang="en-US" dirty="0" smtClean="0"/>
              <a:t>Thinking</a:t>
            </a:r>
          </a:p>
          <a:p>
            <a:pPr lvl="2"/>
            <a:r>
              <a:rPr lang="en-US" dirty="0" smtClean="0"/>
              <a:t>Can I get what I need quickly?</a:t>
            </a:r>
          </a:p>
          <a:p>
            <a:pPr lvl="2"/>
            <a:r>
              <a:rPr lang="en-US" dirty="0" smtClean="0"/>
              <a:t>Does VOA have the news I’m looking for?</a:t>
            </a:r>
            <a:endParaRPr lang="en-US" dirty="0"/>
          </a:p>
          <a:p>
            <a:pPr lvl="1"/>
            <a:r>
              <a:rPr lang="en-US" dirty="0" smtClean="0"/>
              <a:t>Heuristics</a:t>
            </a:r>
          </a:p>
          <a:p>
            <a:pPr lvl="2"/>
            <a:r>
              <a:rPr lang="en-US" dirty="0" smtClean="0"/>
              <a:t>Safety – I’m not tracked by the government</a:t>
            </a:r>
          </a:p>
          <a:p>
            <a:pPr lvl="2"/>
            <a:r>
              <a:rPr lang="en-US" dirty="0" smtClean="0"/>
              <a:t>Confidence – I can get the news I want</a:t>
            </a:r>
          </a:p>
          <a:p>
            <a:pPr lvl="2"/>
            <a:r>
              <a:rPr lang="en-US" dirty="0" smtClean="0"/>
              <a:t>Delight – I enjoy getting the news from this app</a:t>
            </a:r>
            <a:endParaRPr lang="en-US" dirty="0"/>
          </a:p>
          <a:p>
            <a:pPr lvl="0">
              <a:buClr>
                <a:srgbClr val="F3F5FF"/>
              </a:buClr>
            </a:pPr>
            <a:endParaRPr lang="en-US" dirty="0" smtClean="0"/>
          </a:p>
          <a:p>
            <a:pPr lvl="0">
              <a:buClr>
                <a:srgbClr val="F3F5FF"/>
              </a:buClr>
            </a:pPr>
            <a:r>
              <a:rPr lang="en-US" dirty="0" smtClean="0"/>
              <a:t>Software </a:t>
            </a:r>
            <a:r>
              <a:rPr lang="en-US" dirty="0"/>
              <a:t>Perspective</a:t>
            </a:r>
          </a:p>
          <a:p>
            <a:pPr lvl="1"/>
            <a:r>
              <a:rPr lang="en-US" dirty="0">
                <a:solidFill>
                  <a:prstClr val="black"/>
                </a:solidFill>
              </a:rPr>
              <a:t>Psiphon Connection</a:t>
            </a:r>
          </a:p>
          <a:p>
            <a:pPr lvl="2"/>
            <a:r>
              <a:rPr lang="en-US" dirty="0">
                <a:solidFill>
                  <a:prstClr val="black"/>
                </a:solidFill>
              </a:rPr>
              <a:t>Immediately connect through Psiphon and reflect status</a:t>
            </a:r>
          </a:p>
          <a:p>
            <a:pPr lvl="1"/>
            <a:r>
              <a:rPr lang="en-US" dirty="0">
                <a:solidFill>
                  <a:prstClr val="black"/>
                </a:solidFill>
              </a:rPr>
              <a:t>Interactions</a:t>
            </a:r>
          </a:p>
          <a:p>
            <a:pPr lvl="2"/>
            <a:r>
              <a:rPr lang="en-US" dirty="0">
                <a:solidFill>
                  <a:prstClr val="black"/>
                </a:solidFill>
              </a:rPr>
              <a:t>Wait 3 seconds for Welcome Splash to fade to Home screen OR</a:t>
            </a:r>
          </a:p>
          <a:p>
            <a:pPr lvl="2"/>
            <a:r>
              <a:rPr lang="en-US" dirty="0">
                <a:solidFill>
                  <a:prstClr val="black"/>
                </a:solidFill>
              </a:rPr>
              <a:t>Tap or swipe left to get to Home screen</a:t>
            </a:r>
          </a:p>
          <a:p>
            <a:pPr lvl="2"/>
            <a:r>
              <a:rPr lang="en-US" dirty="0">
                <a:solidFill>
                  <a:prstClr val="black"/>
                </a:solidFill>
              </a:rPr>
              <a:t>Photo blurs and fades behind news cards</a:t>
            </a:r>
          </a:p>
          <a:p>
            <a:pPr lvl="1"/>
            <a:r>
              <a:rPr lang="en-US" dirty="0">
                <a:solidFill>
                  <a:prstClr val="black"/>
                </a:solidFill>
              </a:rPr>
              <a:t>Affordances</a:t>
            </a:r>
          </a:p>
          <a:p>
            <a:pPr lvl="2"/>
            <a:r>
              <a:rPr lang="en-US" dirty="0">
                <a:solidFill>
                  <a:prstClr val="black"/>
                </a:solidFill>
              </a:rPr>
              <a:t>See a new photo each day</a:t>
            </a:r>
          </a:p>
          <a:p>
            <a:pPr lvl="2"/>
            <a:r>
              <a:rPr lang="en-US" dirty="0">
                <a:solidFill>
                  <a:prstClr val="black"/>
                </a:solidFill>
              </a:rPr>
              <a:t>Hear the screen fade to the home screen</a:t>
            </a:r>
          </a:p>
          <a:p>
            <a:endParaRPr lang="en-US" dirty="0" smtClean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88" y="1017768"/>
            <a:ext cx="2740839" cy="4568065"/>
          </a:xfrm>
        </p:spPr>
      </p:pic>
      <p:sp>
        <p:nvSpPr>
          <p:cNvPr id="9" name="Content Placeholder 2"/>
          <p:cNvSpPr>
            <a:spLocks noGrp="1"/>
          </p:cNvSpPr>
          <p:nvPr>
            <p:ph sz="half" idx="2"/>
          </p:nvPr>
        </p:nvSpPr>
        <p:spPr>
          <a:xfrm>
            <a:off x="381664" y="5792568"/>
            <a:ext cx="2926079" cy="3009527"/>
          </a:xfrm>
        </p:spPr>
        <p:txBody>
          <a:bodyPr>
            <a:noAutofit/>
          </a:bodyPr>
          <a:lstStyle/>
          <a:p>
            <a:pPr lvl="0">
              <a:buClr>
                <a:prstClr val="white"/>
              </a:buClr>
            </a:pPr>
            <a:r>
              <a:rPr lang="en-US" dirty="0"/>
              <a:t>Business Perspective</a:t>
            </a:r>
          </a:p>
          <a:p>
            <a:pPr lvl="1"/>
            <a:r>
              <a:rPr lang="en-US" sz="1100" dirty="0">
                <a:solidFill>
                  <a:prstClr val="black"/>
                </a:solidFill>
              </a:rPr>
              <a:t>Hypothesis</a:t>
            </a:r>
          </a:p>
          <a:p>
            <a:pPr lvl="2"/>
            <a:r>
              <a:rPr lang="en-US" dirty="0">
                <a:solidFill>
                  <a:prstClr val="black"/>
                </a:solidFill>
              </a:rPr>
              <a:t>Users want basic information when they first open the app:</a:t>
            </a:r>
          </a:p>
          <a:p>
            <a:pPr lvl="3"/>
            <a:r>
              <a:rPr lang="en-US" dirty="0">
                <a:solidFill>
                  <a:prstClr val="black"/>
                </a:solidFill>
              </a:rPr>
              <a:t>Circumvention status</a:t>
            </a:r>
          </a:p>
          <a:p>
            <a:pPr lvl="3"/>
            <a:r>
              <a:rPr lang="en-US" dirty="0">
                <a:solidFill>
                  <a:prstClr val="black"/>
                </a:solidFill>
              </a:rPr>
              <a:t>Current date</a:t>
            </a:r>
          </a:p>
          <a:p>
            <a:pPr lvl="1"/>
            <a:r>
              <a:rPr lang="en-US" sz="1100" dirty="0">
                <a:solidFill>
                  <a:prstClr val="black"/>
                </a:solidFill>
              </a:rPr>
              <a:t>Business Value</a:t>
            </a:r>
          </a:p>
          <a:p>
            <a:pPr lvl="2"/>
            <a:r>
              <a:rPr lang="en-US" dirty="0" smtClean="0">
                <a:solidFill>
                  <a:prstClr val="black"/>
                </a:solidFill>
              </a:rPr>
              <a:t>Give </a:t>
            </a:r>
            <a:r>
              <a:rPr lang="en-US" dirty="0">
                <a:solidFill>
                  <a:prstClr val="black"/>
                </a:solidFill>
              </a:rPr>
              <a:t>users confidence that they’re getting authoritative, high-quality news</a:t>
            </a:r>
          </a:p>
          <a:p>
            <a:pPr lvl="2"/>
            <a:r>
              <a:rPr lang="en-US" dirty="0">
                <a:solidFill>
                  <a:prstClr val="black"/>
                </a:solidFill>
              </a:rPr>
              <a:t>Fosters the ideals of </a:t>
            </a:r>
            <a:r>
              <a:rPr lang="en-US" i="1" dirty="0">
                <a:solidFill>
                  <a:prstClr val="black"/>
                </a:solidFill>
              </a:rPr>
              <a:t>freedom</a:t>
            </a:r>
            <a:r>
              <a:rPr lang="en-US" dirty="0">
                <a:solidFill>
                  <a:prstClr val="black"/>
                </a:solidFill>
              </a:rPr>
              <a:t> and </a:t>
            </a:r>
            <a:r>
              <a:rPr lang="en-US" i="1" dirty="0">
                <a:solidFill>
                  <a:prstClr val="black"/>
                </a:solidFill>
              </a:rPr>
              <a:t>democracy</a:t>
            </a:r>
          </a:p>
          <a:p>
            <a:pPr lvl="1"/>
            <a:r>
              <a:rPr lang="en-US" sz="1100" dirty="0">
                <a:solidFill>
                  <a:prstClr val="black"/>
                </a:solidFill>
              </a:rPr>
              <a:t>Metrics This Will Support</a:t>
            </a:r>
          </a:p>
          <a:p>
            <a:pPr lvl="2"/>
            <a:r>
              <a:rPr lang="en-US" dirty="0">
                <a:solidFill>
                  <a:prstClr val="black"/>
                </a:solidFill>
              </a:rPr>
              <a:t>Retention</a:t>
            </a:r>
          </a:p>
          <a:p>
            <a:pPr lvl="2"/>
            <a:r>
              <a:rPr lang="en-US" dirty="0">
                <a:solidFill>
                  <a:prstClr val="black"/>
                </a:solidFill>
              </a:rPr>
              <a:t>Bounce </a:t>
            </a:r>
            <a:r>
              <a:rPr lang="en-US" dirty="0" smtClean="0">
                <a:solidFill>
                  <a:prstClr val="black"/>
                </a:solidFill>
              </a:rPr>
              <a:t>rate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494845" y="617021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755374" y="609865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9209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 Screen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>
            <a:noAutofit/>
          </a:bodyPr>
          <a:lstStyle/>
          <a:p>
            <a:endParaRPr lang="en-US" dirty="0" smtClean="0"/>
          </a:p>
          <a:p>
            <a:r>
              <a:rPr lang="en-US" dirty="0" smtClean="0"/>
              <a:t>Individual Perspective</a:t>
            </a:r>
          </a:p>
          <a:p>
            <a:pPr lvl="1"/>
            <a:r>
              <a:rPr lang="en-US" dirty="0" smtClean="0"/>
              <a:t>Personas</a:t>
            </a:r>
          </a:p>
          <a:p>
            <a:pPr lvl="2"/>
            <a:r>
              <a:rPr lang="en-US" dirty="0" smtClean="0"/>
              <a:t>All</a:t>
            </a:r>
          </a:p>
          <a:p>
            <a:pPr lvl="1"/>
            <a:r>
              <a:rPr lang="en-US" dirty="0" smtClean="0"/>
              <a:t>Time </a:t>
            </a:r>
            <a:r>
              <a:rPr lang="en-US" dirty="0"/>
              <a:t>in </a:t>
            </a:r>
            <a:r>
              <a:rPr lang="en-US" dirty="0" smtClean="0"/>
              <a:t>Journey</a:t>
            </a:r>
          </a:p>
          <a:p>
            <a:pPr lvl="2"/>
            <a:r>
              <a:rPr lang="en-US" dirty="0" smtClean="0"/>
              <a:t>3 to 8 seconds</a:t>
            </a:r>
          </a:p>
          <a:p>
            <a:pPr lvl="1"/>
            <a:r>
              <a:rPr lang="en-US" dirty="0" smtClean="0"/>
              <a:t>Emotion</a:t>
            </a:r>
          </a:p>
          <a:p>
            <a:pPr lvl="2"/>
            <a:r>
              <a:rPr lang="en-US" dirty="0" smtClean="0"/>
              <a:t>FOMO</a:t>
            </a:r>
          </a:p>
          <a:p>
            <a:pPr lvl="2"/>
            <a:r>
              <a:rPr lang="en-US" dirty="0" smtClean="0"/>
              <a:t>Anticipation</a:t>
            </a:r>
          </a:p>
          <a:p>
            <a:pPr lvl="2"/>
            <a:r>
              <a:rPr lang="en-US" dirty="0" smtClean="0"/>
              <a:t>Expectation</a:t>
            </a:r>
          </a:p>
          <a:p>
            <a:pPr lvl="1"/>
            <a:r>
              <a:rPr lang="en-US" dirty="0" smtClean="0"/>
              <a:t>Tasks </a:t>
            </a:r>
            <a:r>
              <a:rPr lang="en-US" dirty="0"/>
              <a:t>/ </a:t>
            </a:r>
            <a:r>
              <a:rPr lang="en-US" dirty="0" smtClean="0"/>
              <a:t>Goals</a:t>
            </a:r>
          </a:p>
          <a:p>
            <a:pPr lvl="2"/>
            <a:r>
              <a:rPr lang="en-US" dirty="0" smtClean="0"/>
              <a:t>Find out about the latest news</a:t>
            </a:r>
          </a:p>
          <a:p>
            <a:pPr lvl="2"/>
            <a:r>
              <a:rPr lang="en-US" dirty="0" smtClean="0"/>
              <a:t>Get informed on breaking news</a:t>
            </a:r>
            <a:endParaRPr lang="en-US" dirty="0"/>
          </a:p>
          <a:p>
            <a:pPr lvl="1"/>
            <a:r>
              <a:rPr lang="en-US" dirty="0" smtClean="0"/>
              <a:t>Thinking</a:t>
            </a:r>
          </a:p>
          <a:p>
            <a:pPr lvl="2"/>
            <a:r>
              <a:rPr lang="en-US" dirty="0" smtClean="0"/>
              <a:t>Where is the update I’m looking for?</a:t>
            </a:r>
            <a:endParaRPr lang="en-US" dirty="0"/>
          </a:p>
          <a:p>
            <a:pPr lvl="1"/>
            <a:r>
              <a:rPr lang="en-US" dirty="0" smtClean="0"/>
              <a:t>Heuristics</a:t>
            </a:r>
          </a:p>
          <a:p>
            <a:pPr lvl="2"/>
            <a:r>
              <a:rPr lang="en-US" dirty="0" smtClean="0"/>
              <a:t>Useful – I’m getting the right news</a:t>
            </a:r>
          </a:p>
          <a:p>
            <a:pPr lvl="2"/>
            <a:r>
              <a:rPr lang="en-US" dirty="0" smtClean="0"/>
              <a:t>Controllable – I know how to find what I’m looking for</a:t>
            </a:r>
          </a:p>
          <a:p>
            <a:pPr lvl="2"/>
            <a:r>
              <a:rPr lang="en-US" dirty="0" smtClean="0"/>
              <a:t>East of Use – It’s easy to get what I want</a:t>
            </a:r>
          </a:p>
          <a:p>
            <a:pPr lvl="2"/>
            <a:endParaRPr lang="en-US" dirty="0"/>
          </a:p>
          <a:p>
            <a:pPr lvl="0">
              <a:buClr>
                <a:srgbClr val="F3F5FF"/>
              </a:buClr>
            </a:pPr>
            <a:r>
              <a:rPr lang="en-US" dirty="0"/>
              <a:t>Software Perspective</a:t>
            </a:r>
          </a:p>
          <a:p>
            <a:pPr lvl="1"/>
            <a:r>
              <a:rPr lang="en-US" dirty="0">
                <a:solidFill>
                  <a:prstClr val="black"/>
                </a:solidFill>
              </a:rPr>
              <a:t>Psiphon Connection</a:t>
            </a:r>
          </a:p>
          <a:p>
            <a:pPr lvl="2"/>
            <a:r>
              <a:rPr lang="en-US" dirty="0">
                <a:solidFill>
                  <a:prstClr val="black"/>
                </a:solidFill>
              </a:rPr>
              <a:t>If connection is lost, show cached content for a set amount of time</a:t>
            </a:r>
          </a:p>
          <a:p>
            <a:pPr lvl="1"/>
            <a:r>
              <a:rPr lang="en-US" dirty="0">
                <a:solidFill>
                  <a:prstClr val="black"/>
                </a:solidFill>
              </a:rPr>
              <a:t>Interactions</a:t>
            </a:r>
          </a:p>
          <a:p>
            <a:pPr lvl="2"/>
            <a:r>
              <a:rPr lang="en-US" dirty="0">
                <a:solidFill>
                  <a:prstClr val="black"/>
                </a:solidFill>
              </a:rPr>
              <a:t>Scroll up for more content</a:t>
            </a:r>
          </a:p>
          <a:p>
            <a:pPr lvl="2"/>
            <a:r>
              <a:rPr lang="en-US" dirty="0">
                <a:solidFill>
                  <a:prstClr val="black"/>
                </a:solidFill>
              </a:rPr>
              <a:t>Click into a story</a:t>
            </a:r>
          </a:p>
          <a:p>
            <a:pPr lvl="2"/>
            <a:r>
              <a:rPr lang="en-US" dirty="0">
                <a:solidFill>
                  <a:prstClr val="black"/>
                </a:solidFill>
              </a:rPr>
              <a:t>Scroll down to reveal Search</a:t>
            </a:r>
          </a:p>
          <a:p>
            <a:pPr lvl="2"/>
            <a:r>
              <a:rPr lang="en-US" dirty="0">
                <a:solidFill>
                  <a:prstClr val="black"/>
                </a:solidFill>
              </a:rPr>
              <a:t>Click </a:t>
            </a:r>
            <a:r>
              <a:rPr lang="en-US" dirty="0" smtClean="0">
                <a:solidFill>
                  <a:prstClr val="black"/>
                </a:solidFill>
              </a:rPr>
              <a:t>Categories / Manage Categories</a:t>
            </a:r>
          </a:p>
          <a:p>
            <a:pPr lvl="2"/>
            <a:r>
              <a:rPr lang="en-US" dirty="0" smtClean="0">
                <a:solidFill>
                  <a:prstClr val="black"/>
                </a:solidFill>
              </a:rPr>
              <a:t>Scroll left / right to see more Categories</a:t>
            </a:r>
            <a:endParaRPr lang="en-US" dirty="0">
              <a:solidFill>
                <a:prstClr val="black"/>
              </a:solidFill>
            </a:endParaRPr>
          </a:p>
          <a:p>
            <a:pPr lvl="2"/>
            <a:r>
              <a:rPr lang="en-US" dirty="0">
                <a:solidFill>
                  <a:prstClr val="black"/>
                </a:solidFill>
              </a:rPr>
              <a:t>Click </a:t>
            </a:r>
            <a:r>
              <a:rPr lang="en-US" dirty="0" smtClean="0">
                <a:solidFill>
                  <a:prstClr val="black"/>
                </a:solidFill>
              </a:rPr>
              <a:t>content</a:t>
            </a:r>
          </a:p>
          <a:p>
            <a:pPr lvl="2"/>
            <a:r>
              <a:rPr lang="en-US" dirty="0" smtClean="0">
                <a:solidFill>
                  <a:prstClr val="black"/>
                </a:solidFill>
              </a:rPr>
              <a:t>Click for different content types and user settings</a:t>
            </a:r>
            <a:endParaRPr lang="en-US" dirty="0">
              <a:solidFill>
                <a:prstClr val="black"/>
              </a:solidFill>
            </a:endParaRPr>
          </a:p>
          <a:p>
            <a:pPr lvl="1"/>
            <a:r>
              <a:rPr lang="en-US" dirty="0">
                <a:solidFill>
                  <a:prstClr val="black"/>
                </a:solidFill>
              </a:rPr>
              <a:t>Affordances</a:t>
            </a:r>
          </a:p>
          <a:p>
            <a:pPr lvl="2"/>
            <a:r>
              <a:rPr lang="en-US" dirty="0">
                <a:solidFill>
                  <a:prstClr val="black"/>
                </a:solidFill>
              </a:rPr>
              <a:t>See available content</a:t>
            </a:r>
          </a:p>
          <a:p>
            <a:pPr lvl="2"/>
            <a:r>
              <a:rPr lang="en-US" dirty="0">
                <a:solidFill>
                  <a:prstClr val="black"/>
                </a:solidFill>
              </a:rPr>
              <a:t>Hear content playing in multimedia player</a:t>
            </a:r>
          </a:p>
          <a:p>
            <a:pPr lvl="2"/>
            <a:r>
              <a:rPr lang="en-US" dirty="0">
                <a:solidFill>
                  <a:prstClr val="black"/>
                </a:solidFill>
              </a:rPr>
              <a:t>Feel vibration when Psiphon is lost</a:t>
            </a:r>
          </a:p>
          <a:p>
            <a:pPr>
              <a:buClr>
                <a:srgbClr val="F3F5FF"/>
              </a:buClr>
            </a:pPr>
            <a:endParaRPr lang="en-US" dirty="0"/>
          </a:p>
          <a:p>
            <a:endParaRPr lang="en-US" dirty="0" smtClean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283" y="1017768"/>
            <a:ext cx="2740839" cy="4568065"/>
          </a:xfrm>
        </p:spPr>
      </p:pic>
      <p:sp>
        <p:nvSpPr>
          <p:cNvPr id="9" name="Content Placeholder 2"/>
          <p:cNvSpPr>
            <a:spLocks noGrp="1"/>
          </p:cNvSpPr>
          <p:nvPr>
            <p:ph sz="half" idx="2"/>
          </p:nvPr>
        </p:nvSpPr>
        <p:spPr>
          <a:xfrm>
            <a:off x="381664" y="5792568"/>
            <a:ext cx="2926079" cy="3009527"/>
          </a:xfrm>
        </p:spPr>
        <p:txBody>
          <a:bodyPr/>
          <a:lstStyle/>
          <a:p>
            <a:r>
              <a:rPr lang="en-US" dirty="0"/>
              <a:t>Business Perspective</a:t>
            </a:r>
          </a:p>
          <a:p>
            <a:pPr lvl="1"/>
            <a:r>
              <a:rPr lang="en-US" dirty="0"/>
              <a:t>Hypothesis</a:t>
            </a:r>
          </a:p>
          <a:p>
            <a:pPr lvl="2"/>
            <a:r>
              <a:rPr lang="en-US" dirty="0"/>
              <a:t>Users are happy with the </a:t>
            </a:r>
            <a:r>
              <a:rPr lang="en-US" dirty="0" smtClean="0"/>
              <a:t>prioritization </a:t>
            </a:r>
            <a:r>
              <a:rPr lang="en-US" dirty="0"/>
              <a:t>they </a:t>
            </a:r>
            <a:r>
              <a:rPr lang="en-US" dirty="0" smtClean="0"/>
              <a:t>configure and see</a:t>
            </a:r>
            <a:endParaRPr lang="en-US" dirty="0"/>
          </a:p>
          <a:p>
            <a:pPr lvl="2"/>
            <a:r>
              <a:rPr lang="en-US" dirty="0" smtClean="0"/>
              <a:t>Users </a:t>
            </a:r>
            <a:r>
              <a:rPr lang="en-US" dirty="0"/>
              <a:t>can easily figure out how to change their category prioritization</a:t>
            </a:r>
          </a:p>
          <a:p>
            <a:pPr lvl="1"/>
            <a:r>
              <a:rPr lang="en-US" dirty="0"/>
              <a:t>Business Value</a:t>
            </a:r>
          </a:p>
          <a:p>
            <a:pPr lvl="2"/>
            <a:r>
              <a:rPr lang="en-US" dirty="0"/>
              <a:t>Quickly give users the most up to date news headlines</a:t>
            </a:r>
            <a:endParaRPr lang="en-US" i="1" dirty="0"/>
          </a:p>
          <a:p>
            <a:pPr lvl="1"/>
            <a:r>
              <a:rPr lang="en-US" dirty="0"/>
              <a:t>Metrics This Will Support</a:t>
            </a:r>
          </a:p>
          <a:p>
            <a:pPr lvl="2"/>
            <a:r>
              <a:rPr lang="en-US" dirty="0"/>
              <a:t>Adoption</a:t>
            </a:r>
          </a:p>
          <a:p>
            <a:pPr lvl="2"/>
            <a:r>
              <a:rPr lang="en-US" dirty="0"/>
              <a:t>Retention</a:t>
            </a:r>
          </a:p>
          <a:p>
            <a:pPr lvl="1"/>
            <a:r>
              <a:rPr lang="en-US" dirty="0"/>
              <a:t>Business Goals</a:t>
            </a:r>
          </a:p>
          <a:p>
            <a:pPr lvl="2"/>
            <a:r>
              <a:rPr lang="en-US" dirty="0"/>
              <a:t>Keep users engaged</a:t>
            </a:r>
          </a:p>
          <a:p>
            <a:pPr lvl="2"/>
            <a:r>
              <a:rPr lang="en-US" dirty="0"/>
              <a:t>Minimize the number clicks to get users to the news they want</a:t>
            </a:r>
          </a:p>
          <a:p>
            <a:pPr>
              <a:buClr>
                <a:srgbClr val="F3F5FF"/>
              </a:buClr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24993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 Screen Swipes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283" y="1017768"/>
            <a:ext cx="2740839" cy="4568065"/>
          </a:xfrm>
        </p:spPr>
      </p:pic>
      <p:pic>
        <p:nvPicPr>
          <p:cNvPr id="8" name="Content Placeholder 4"/>
          <p:cNvPicPr>
            <a:picLocks noGrp="1" noChangeAspect="1"/>
          </p:cNvPicPr>
          <p:nvPr>
            <p:ph sz="half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5675" y="1017768"/>
            <a:ext cx="2740839" cy="4568065"/>
          </a:xfrm>
        </p:spPr>
      </p:pic>
      <p:sp>
        <p:nvSpPr>
          <p:cNvPr id="11" name="Content Placeholder 2"/>
          <p:cNvSpPr>
            <a:spLocks noGrp="1"/>
          </p:cNvSpPr>
          <p:nvPr>
            <p:ph sz="half" idx="2"/>
          </p:nvPr>
        </p:nvSpPr>
        <p:spPr>
          <a:xfrm>
            <a:off x="381664" y="5792568"/>
            <a:ext cx="2926079" cy="320849"/>
          </a:xfrm>
          <a:noFill/>
        </p:spPr>
        <p:txBody>
          <a:bodyPr/>
          <a:lstStyle/>
          <a:p>
            <a:pPr algn="ctr"/>
            <a:r>
              <a:rPr lang="en-US" smtClean="0"/>
              <a:t>Swipe Up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half" idx="2"/>
          </p:nvPr>
        </p:nvSpPr>
        <p:spPr>
          <a:xfrm>
            <a:off x="3553054" y="5792567"/>
            <a:ext cx="2926079" cy="320849"/>
          </a:xfrm>
          <a:noFill/>
        </p:spPr>
        <p:txBody>
          <a:bodyPr/>
          <a:lstStyle/>
          <a:p>
            <a:pPr algn="ctr"/>
            <a:r>
              <a:rPr lang="en-US" dirty="0" smtClean="0"/>
              <a:t>Swipe Down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65099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 / Category Landing Swipe Left</a:t>
            </a:r>
            <a:br>
              <a:rPr lang="en-US" dirty="0" smtClean="0"/>
            </a:br>
            <a:r>
              <a:rPr lang="en-US" dirty="0" smtClean="0"/>
              <a:t>and Scroll Down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344" y="2525857"/>
            <a:ext cx="2740839" cy="4568065"/>
          </a:xfrm>
        </p:spPr>
      </p:pic>
      <p:pic>
        <p:nvPicPr>
          <p:cNvPr id="4" name="Content Placeholder 4"/>
          <p:cNvPicPr>
            <a:picLocks noGrp="1" noChangeAspect="1"/>
          </p:cNvPicPr>
          <p:nvPr>
            <p:ph sz="half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5675" y="2525857"/>
            <a:ext cx="2740839" cy="4568065"/>
          </a:xfrm>
        </p:spPr>
      </p:pic>
    </p:spTree>
    <p:extLst>
      <p:ext uri="{BB962C8B-B14F-4D97-AF65-F5344CB8AC3E}">
        <p14:creationId xmlns:p14="http://schemas.microsoft.com/office/powerpoint/2010/main" val="12413619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Category Landing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>
            <a:noAutofit/>
          </a:bodyPr>
          <a:lstStyle/>
          <a:p>
            <a:endParaRPr lang="en-US" dirty="0" smtClean="0"/>
          </a:p>
          <a:p>
            <a:r>
              <a:rPr lang="en-US" dirty="0" smtClean="0"/>
              <a:t>Individual Perspective</a:t>
            </a:r>
          </a:p>
          <a:p>
            <a:pPr lvl="1"/>
            <a:r>
              <a:rPr lang="en-US" dirty="0" smtClean="0"/>
              <a:t>Personas</a:t>
            </a:r>
          </a:p>
          <a:p>
            <a:pPr lvl="2"/>
            <a:r>
              <a:rPr lang="en-US" dirty="0" smtClean="0"/>
              <a:t>All</a:t>
            </a:r>
          </a:p>
          <a:p>
            <a:pPr lvl="1"/>
            <a:r>
              <a:rPr lang="en-US" dirty="0" smtClean="0"/>
              <a:t>Time </a:t>
            </a:r>
            <a:r>
              <a:rPr lang="en-US" dirty="0"/>
              <a:t>in </a:t>
            </a:r>
            <a:r>
              <a:rPr lang="en-US" dirty="0" smtClean="0"/>
              <a:t>Journey</a:t>
            </a:r>
          </a:p>
          <a:p>
            <a:pPr lvl="2"/>
            <a:r>
              <a:rPr lang="en-US" dirty="0" smtClean="0"/>
              <a:t>8 to 18 seconds</a:t>
            </a:r>
          </a:p>
          <a:p>
            <a:pPr lvl="1"/>
            <a:r>
              <a:rPr lang="en-US" dirty="0" smtClean="0"/>
              <a:t>Emotion</a:t>
            </a:r>
          </a:p>
          <a:p>
            <a:pPr lvl="2"/>
            <a:r>
              <a:rPr lang="en-US" dirty="0" smtClean="0"/>
              <a:t>FOMO</a:t>
            </a:r>
          </a:p>
          <a:p>
            <a:pPr lvl="2"/>
            <a:r>
              <a:rPr lang="en-US" dirty="0" smtClean="0"/>
              <a:t>Anticipation</a:t>
            </a:r>
          </a:p>
          <a:p>
            <a:pPr lvl="2"/>
            <a:r>
              <a:rPr lang="en-US" dirty="0" smtClean="0"/>
              <a:t>Expectation</a:t>
            </a:r>
          </a:p>
          <a:p>
            <a:pPr lvl="1"/>
            <a:r>
              <a:rPr lang="en-US" dirty="0" smtClean="0"/>
              <a:t>Tasks </a:t>
            </a:r>
            <a:r>
              <a:rPr lang="en-US" dirty="0"/>
              <a:t>/ </a:t>
            </a:r>
            <a:r>
              <a:rPr lang="en-US" dirty="0" smtClean="0"/>
              <a:t>Goals</a:t>
            </a:r>
          </a:p>
          <a:p>
            <a:pPr lvl="2"/>
            <a:r>
              <a:rPr lang="en-US" dirty="0" smtClean="0"/>
              <a:t>Find out about the latest news in a particular category</a:t>
            </a:r>
            <a:endParaRPr lang="en-US" dirty="0"/>
          </a:p>
          <a:p>
            <a:pPr lvl="1"/>
            <a:r>
              <a:rPr lang="en-US" dirty="0" smtClean="0"/>
              <a:t>Thinking</a:t>
            </a:r>
          </a:p>
          <a:p>
            <a:pPr lvl="2"/>
            <a:r>
              <a:rPr lang="en-US" dirty="0" smtClean="0"/>
              <a:t>Where is the update I’m looking for?</a:t>
            </a:r>
            <a:endParaRPr lang="en-US" dirty="0"/>
          </a:p>
          <a:p>
            <a:pPr lvl="1"/>
            <a:r>
              <a:rPr lang="en-US" dirty="0" smtClean="0"/>
              <a:t>Heuristics</a:t>
            </a:r>
          </a:p>
          <a:p>
            <a:pPr lvl="2"/>
            <a:r>
              <a:rPr lang="en-US" dirty="0" smtClean="0"/>
              <a:t>Useful – I’m getting the right news</a:t>
            </a:r>
          </a:p>
          <a:p>
            <a:pPr lvl="2"/>
            <a:r>
              <a:rPr lang="en-US" dirty="0" smtClean="0"/>
              <a:t>Controllable – I know how to find what I’m looking for</a:t>
            </a:r>
          </a:p>
          <a:p>
            <a:pPr lvl="2"/>
            <a:r>
              <a:rPr lang="en-US" dirty="0" smtClean="0"/>
              <a:t>East of Use – It’s easy to get what I want</a:t>
            </a:r>
          </a:p>
          <a:p>
            <a:pPr lvl="2"/>
            <a:endParaRPr lang="en-US" dirty="0"/>
          </a:p>
          <a:p>
            <a:pPr lvl="0">
              <a:buClr>
                <a:srgbClr val="F3F5FF"/>
              </a:buClr>
            </a:pPr>
            <a:r>
              <a:rPr lang="en-US" dirty="0"/>
              <a:t>Software Perspective</a:t>
            </a:r>
          </a:p>
          <a:p>
            <a:pPr lvl="1"/>
            <a:r>
              <a:rPr lang="en-US" dirty="0">
                <a:solidFill>
                  <a:prstClr val="black"/>
                </a:solidFill>
              </a:rPr>
              <a:t>Psiphon Connection</a:t>
            </a:r>
          </a:p>
          <a:p>
            <a:pPr lvl="2"/>
            <a:r>
              <a:rPr lang="en-US" dirty="0">
                <a:solidFill>
                  <a:prstClr val="black"/>
                </a:solidFill>
              </a:rPr>
              <a:t>If connection is lost, show cached content for a set amount of time</a:t>
            </a:r>
          </a:p>
          <a:p>
            <a:pPr lvl="1"/>
            <a:r>
              <a:rPr lang="en-US" dirty="0">
                <a:solidFill>
                  <a:prstClr val="black"/>
                </a:solidFill>
              </a:rPr>
              <a:t>Interactions</a:t>
            </a:r>
          </a:p>
          <a:p>
            <a:pPr lvl="2"/>
            <a:r>
              <a:rPr lang="en-US" dirty="0">
                <a:solidFill>
                  <a:prstClr val="black"/>
                </a:solidFill>
              </a:rPr>
              <a:t>Scroll up for more content</a:t>
            </a:r>
          </a:p>
          <a:p>
            <a:pPr lvl="2"/>
            <a:r>
              <a:rPr lang="en-US" dirty="0">
                <a:solidFill>
                  <a:prstClr val="black"/>
                </a:solidFill>
              </a:rPr>
              <a:t>Click into a story</a:t>
            </a:r>
          </a:p>
          <a:p>
            <a:pPr lvl="2"/>
            <a:r>
              <a:rPr lang="en-US" dirty="0">
                <a:solidFill>
                  <a:prstClr val="black"/>
                </a:solidFill>
              </a:rPr>
              <a:t>Scroll down to reveal Search</a:t>
            </a:r>
          </a:p>
          <a:p>
            <a:pPr lvl="2"/>
            <a:r>
              <a:rPr lang="en-US" dirty="0">
                <a:solidFill>
                  <a:prstClr val="black"/>
                </a:solidFill>
              </a:rPr>
              <a:t>Click </a:t>
            </a:r>
            <a:r>
              <a:rPr lang="en-US" dirty="0" smtClean="0">
                <a:solidFill>
                  <a:prstClr val="black"/>
                </a:solidFill>
              </a:rPr>
              <a:t>Categories / Manage Categories</a:t>
            </a:r>
          </a:p>
          <a:p>
            <a:pPr lvl="2"/>
            <a:r>
              <a:rPr lang="en-US" dirty="0" smtClean="0">
                <a:solidFill>
                  <a:prstClr val="black"/>
                </a:solidFill>
              </a:rPr>
              <a:t>Scroll left / right to see more Categories</a:t>
            </a:r>
            <a:endParaRPr lang="en-US" dirty="0">
              <a:solidFill>
                <a:prstClr val="black"/>
              </a:solidFill>
            </a:endParaRPr>
          </a:p>
          <a:p>
            <a:pPr lvl="2"/>
            <a:r>
              <a:rPr lang="en-US" dirty="0">
                <a:solidFill>
                  <a:prstClr val="black"/>
                </a:solidFill>
              </a:rPr>
              <a:t>Click </a:t>
            </a:r>
            <a:r>
              <a:rPr lang="en-US" dirty="0" smtClean="0">
                <a:solidFill>
                  <a:prstClr val="black"/>
                </a:solidFill>
              </a:rPr>
              <a:t>content</a:t>
            </a:r>
          </a:p>
          <a:p>
            <a:pPr lvl="2"/>
            <a:r>
              <a:rPr lang="en-US" dirty="0" smtClean="0">
                <a:solidFill>
                  <a:prstClr val="black"/>
                </a:solidFill>
              </a:rPr>
              <a:t>Click for different content types and user settings</a:t>
            </a:r>
            <a:endParaRPr lang="en-US" dirty="0">
              <a:solidFill>
                <a:prstClr val="black"/>
              </a:solidFill>
            </a:endParaRPr>
          </a:p>
          <a:p>
            <a:pPr lvl="1"/>
            <a:r>
              <a:rPr lang="en-US" dirty="0">
                <a:solidFill>
                  <a:prstClr val="black"/>
                </a:solidFill>
              </a:rPr>
              <a:t>Affordances</a:t>
            </a:r>
          </a:p>
          <a:p>
            <a:pPr lvl="2"/>
            <a:r>
              <a:rPr lang="en-US" dirty="0">
                <a:solidFill>
                  <a:prstClr val="black"/>
                </a:solidFill>
              </a:rPr>
              <a:t>See available content</a:t>
            </a:r>
          </a:p>
          <a:p>
            <a:pPr lvl="2"/>
            <a:r>
              <a:rPr lang="en-US" dirty="0">
                <a:solidFill>
                  <a:prstClr val="black"/>
                </a:solidFill>
              </a:rPr>
              <a:t>Hear content playing in multimedia player</a:t>
            </a:r>
          </a:p>
          <a:p>
            <a:pPr lvl="2"/>
            <a:r>
              <a:rPr lang="en-US" dirty="0">
                <a:solidFill>
                  <a:prstClr val="black"/>
                </a:solidFill>
              </a:rPr>
              <a:t>Feel vibration when Psiphon is lost</a:t>
            </a:r>
          </a:p>
          <a:p>
            <a:pPr>
              <a:buClr>
                <a:srgbClr val="F3F5FF"/>
              </a:buClr>
            </a:pPr>
            <a:endParaRPr lang="en-US" dirty="0"/>
          </a:p>
          <a:p>
            <a:endParaRPr lang="en-US" dirty="0" smtClean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283" y="1017768"/>
            <a:ext cx="2740839" cy="4568065"/>
          </a:xfrm>
        </p:spPr>
      </p:pic>
      <p:sp>
        <p:nvSpPr>
          <p:cNvPr id="9" name="Content Placeholder 2"/>
          <p:cNvSpPr>
            <a:spLocks noGrp="1"/>
          </p:cNvSpPr>
          <p:nvPr>
            <p:ph sz="half" idx="2"/>
          </p:nvPr>
        </p:nvSpPr>
        <p:spPr>
          <a:xfrm>
            <a:off x="381664" y="5792568"/>
            <a:ext cx="2926079" cy="3009527"/>
          </a:xfrm>
        </p:spPr>
        <p:txBody>
          <a:bodyPr/>
          <a:lstStyle/>
          <a:p>
            <a:r>
              <a:rPr lang="en-US" dirty="0"/>
              <a:t>Business Perspective</a:t>
            </a:r>
          </a:p>
          <a:p>
            <a:pPr lvl="1"/>
            <a:r>
              <a:rPr lang="en-US" dirty="0"/>
              <a:t>Hypothesis</a:t>
            </a:r>
          </a:p>
          <a:p>
            <a:pPr lvl="2"/>
            <a:r>
              <a:rPr lang="en-US" dirty="0"/>
              <a:t>Users </a:t>
            </a:r>
            <a:r>
              <a:rPr lang="en-US" dirty="0" smtClean="0"/>
              <a:t>get the categories of news they want</a:t>
            </a:r>
            <a:endParaRPr lang="en-US" dirty="0"/>
          </a:p>
          <a:p>
            <a:pPr lvl="2"/>
            <a:r>
              <a:rPr lang="en-US" dirty="0" smtClean="0"/>
              <a:t>Users </a:t>
            </a:r>
            <a:r>
              <a:rPr lang="en-US" dirty="0"/>
              <a:t>can easily figure out how to change their category prioritization</a:t>
            </a:r>
          </a:p>
          <a:p>
            <a:pPr lvl="1"/>
            <a:r>
              <a:rPr lang="en-US" dirty="0"/>
              <a:t>Business Value</a:t>
            </a:r>
          </a:p>
          <a:p>
            <a:pPr lvl="2"/>
            <a:r>
              <a:rPr lang="en-US" dirty="0"/>
              <a:t>Quickly give users the most up to date news </a:t>
            </a:r>
            <a:r>
              <a:rPr lang="en-US" dirty="0" smtClean="0"/>
              <a:t>in their preferred category</a:t>
            </a:r>
            <a:endParaRPr lang="en-US" i="1" dirty="0"/>
          </a:p>
          <a:p>
            <a:pPr lvl="1"/>
            <a:r>
              <a:rPr lang="en-US" dirty="0"/>
              <a:t>Metrics This Will Support</a:t>
            </a:r>
          </a:p>
          <a:p>
            <a:pPr lvl="2"/>
            <a:r>
              <a:rPr lang="en-US" dirty="0"/>
              <a:t>Adoption</a:t>
            </a:r>
          </a:p>
          <a:p>
            <a:pPr lvl="2"/>
            <a:r>
              <a:rPr lang="en-US" dirty="0"/>
              <a:t>Retention</a:t>
            </a:r>
          </a:p>
          <a:p>
            <a:pPr lvl="1"/>
            <a:r>
              <a:rPr lang="en-US" dirty="0"/>
              <a:t>Business Goals</a:t>
            </a:r>
          </a:p>
          <a:p>
            <a:pPr lvl="2"/>
            <a:r>
              <a:rPr lang="en-US" dirty="0"/>
              <a:t>Keep users engaged</a:t>
            </a:r>
          </a:p>
          <a:p>
            <a:pPr lvl="2"/>
            <a:r>
              <a:rPr lang="en-US" dirty="0"/>
              <a:t>Minimize the number clicks to get users to the news they want</a:t>
            </a:r>
          </a:p>
          <a:p>
            <a:pPr>
              <a:buClr>
                <a:srgbClr val="F3F5FF"/>
              </a:buClr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65452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Category Landing Swipes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963" y="1836373"/>
            <a:ext cx="2740839" cy="4568065"/>
          </a:xfrm>
        </p:spPr>
      </p:pic>
      <p:pic>
        <p:nvPicPr>
          <p:cNvPr id="8" name="Content Placeholder 4"/>
          <p:cNvPicPr>
            <a:picLocks noGrp="1" noChangeAspect="1"/>
          </p:cNvPicPr>
          <p:nvPr>
            <p:ph sz="half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2355" y="1836373"/>
            <a:ext cx="2740839" cy="4568065"/>
          </a:xfrm>
        </p:spPr>
      </p:pic>
      <p:sp>
        <p:nvSpPr>
          <p:cNvPr id="11" name="Content Placeholder 2"/>
          <p:cNvSpPr>
            <a:spLocks noGrp="1"/>
          </p:cNvSpPr>
          <p:nvPr>
            <p:ph sz="half" idx="2"/>
          </p:nvPr>
        </p:nvSpPr>
        <p:spPr>
          <a:xfrm>
            <a:off x="348344" y="6611173"/>
            <a:ext cx="2926079" cy="320849"/>
          </a:xfrm>
          <a:noFill/>
        </p:spPr>
        <p:txBody>
          <a:bodyPr/>
          <a:lstStyle/>
          <a:p>
            <a:pPr algn="ctr"/>
            <a:r>
              <a:rPr lang="en-US" smtClean="0"/>
              <a:t>Swipe Up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half" idx="2"/>
          </p:nvPr>
        </p:nvSpPr>
        <p:spPr>
          <a:xfrm>
            <a:off x="3519734" y="6611172"/>
            <a:ext cx="2926079" cy="320849"/>
          </a:xfrm>
          <a:noFill/>
        </p:spPr>
        <p:txBody>
          <a:bodyPr/>
          <a:lstStyle/>
          <a:p>
            <a:pPr algn="ctr"/>
            <a:r>
              <a:rPr lang="en-US" dirty="0" smtClean="0"/>
              <a:t>Swipe Down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77441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Single Text Article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>
            <a:noAutofit/>
          </a:bodyPr>
          <a:lstStyle/>
          <a:p>
            <a:endParaRPr lang="en-US" dirty="0" smtClean="0"/>
          </a:p>
          <a:p>
            <a:r>
              <a:rPr lang="en-US" dirty="0" smtClean="0"/>
              <a:t>Individual Perspective</a:t>
            </a:r>
          </a:p>
          <a:p>
            <a:pPr lvl="1"/>
            <a:r>
              <a:rPr lang="en-US" dirty="0" smtClean="0"/>
              <a:t>Personas</a:t>
            </a:r>
          </a:p>
          <a:p>
            <a:pPr lvl="2"/>
            <a:r>
              <a:rPr lang="en-US" dirty="0" smtClean="0"/>
              <a:t>All</a:t>
            </a:r>
          </a:p>
          <a:p>
            <a:pPr lvl="1"/>
            <a:r>
              <a:rPr lang="en-US" dirty="0" smtClean="0"/>
              <a:t>Time </a:t>
            </a:r>
            <a:r>
              <a:rPr lang="en-US" dirty="0"/>
              <a:t>in </a:t>
            </a:r>
            <a:r>
              <a:rPr lang="en-US" dirty="0" smtClean="0"/>
              <a:t>Journey</a:t>
            </a:r>
          </a:p>
          <a:p>
            <a:pPr lvl="2"/>
            <a:r>
              <a:rPr lang="en-US" dirty="0" smtClean="0"/>
              <a:t>8 seconds to 2:08 minutes</a:t>
            </a:r>
          </a:p>
          <a:p>
            <a:pPr lvl="1"/>
            <a:r>
              <a:rPr lang="en-US" dirty="0" smtClean="0"/>
              <a:t>Emotion</a:t>
            </a:r>
          </a:p>
          <a:p>
            <a:pPr lvl="2"/>
            <a:r>
              <a:rPr lang="en-US" dirty="0" smtClean="0"/>
              <a:t>Satisfaction</a:t>
            </a:r>
          </a:p>
          <a:p>
            <a:pPr lvl="2"/>
            <a:r>
              <a:rPr lang="en-US" dirty="0" smtClean="0"/>
              <a:t>Feeling informed</a:t>
            </a:r>
          </a:p>
          <a:p>
            <a:pPr lvl="2"/>
            <a:r>
              <a:rPr lang="en-US" dirty="0" smtClean="0"/>
              <a:t>Wanting to interact with the content</a:t>
            </a:r>
          </a:p>
          <a:p>
            <a:pPr lvl="1"/>
            <a:r>
              <a:rPr lang="en-US" dirty="0" smtClean="0"/>
              <a:t>Tasks </a:t>
            </a:r>
            <a:r>
              <a:rPr lang="en-US" dirty="0"/>
              <a:t>/ </a:t>
            </a:r>
            <a:r>
              <a:rPr lang="en-US" dirty="0" smtClean="0"/>
              <a:t>Goals</a:t>
            </a:r>
          </a:p>
          <a:p>
            <a:pPr lvl="2"/>
            <a:r>
              <a:rPr lang="en-US" dirty="0" smtClean="0"/>
              <a:t>Read the news</a:t>
            </a:r>
          </a:p>
          <a:p>
            <a:pPr lvl="2"/>
            <a:r>
              <a:rPr lang="en-US" dirty="0" smtClean="0"/>
              <a:t>Share, Favorite, Download</a:t>
            </a:r>
            <a:endParaRPr lang="en-US" dirty="0"/>
          </a:p>
          <a:p>
            <a:pPr lvl="1"/>
            <a:r>
              <a:rPr lang="en-US" dirty="0" smtClean="0"/>
              <a:t>Thinking</a:t>
            </a:r>
          </a:p>
          <a:p>
            <a:pPr lvl="2"/>
            <a:r>
              <a:rPr lang="en-US" dirty="0" smtClean="0"/>
              <a:t>I’m getting the news I want</a:t>
            </a:r>
          </a:p>
          <a:p>
            <a:pPr lvl="2"/>
            <a:r>
              <a:rPr lang="en-US" dirty="0" smtClean="0"/>
              <a:t>I can interact with the content</a:t>
            </a:r>
            <a:endParaRPr lang="en-US" dirty="0"/>
          </a:p>
          <a:p>
            <a:pPr lvl="1"/>
            <a:r>
              <a:rPr lang="en-US" dirty="0" smtClean="0"/>
              <a:t>Heuristics</a:t>
            </a:r>
          </a:p>
          <a:p>
            <a:pPr lvl="2"/>
            <a:r>
              <a:rPr lang="en-US" dirty="0" smtClean="0"/>
              <a:t>Useful – I’m getting the right news</a:t>
            </a:r>
          </a:p>
          <a:p>
            <a:pPr lvl="2"/>
            <a:r>
              <a:rPr lang="en-US" dirty="0" smtClean="0"/>
              <a:t>Controllable – I know where I am and how to read more news</a:t>
            </a:r>
          </a:p>
          <a:p>
            <a:pPr lvl="2"/>
            <a:r>
              <a:rPr lang="en-US" dirty="0" smtClean="0"/>
              <a:t>Delightful – it’s easy to interact with the content</a:t>
            </a:r>
          </a:p>
          <a:p>
            <a:pPr lvl="2"/>
            <a:r>
              <a:rPr lang="en-US" dirty="0" smtClean="0"/>
              <a:t>Safety – I still feel safe not being tracked</a:t>
            </a:r>
          </a:p>
          <a:p>
            <a:pPr lvl="2"/>
            <a:endParaRPr lang="en-US" dirty="0"/>
          </a:p>
          <a:p>
            <a:pPr lvl="0">
              <a:buClr>
                <a:srgbClr val="F3F5FF"/>
              </a:buClr>
            </a:pPr>
            <a:r>
              <a:rPr lang="en-US" dirty="0"/>
              <a:t>Software Perspective</a:t>
            </a:r>
          </a:p>
          <a:p>
            <a:pPr lvl="1"/>
            <a:r>
              <a:rPr lang="en-US" dirty="0">
                <a:solidFill>
                  <a:prstClr val="black"/>
                </a:solidFill>
              </a:rPr>
              <a:t>Psiphon Connection</a:t>
            </a:r>
          </a:p>
          <a:p>
            <a:pPr lvl="2"/>
            <a:r>
              <a:rPr lang="en-US" dirty="0">
                <a:solidFill>
                  <a:prstClr val="black"/>
                </a:solidFill>
              </a:rPr>
              <a:t>If connection is lost, show cached content for a set amount of time</a:t>
            </a:r>
          </a:p>
          <a:p>
            <a:pPr lvl="1"/>
            <a:r>
              <a:rPr lang="en-US" dirty="0">
                <a:solidFill>
                  <a:prstClr val="black"/>
                </a:solidFill>
              </a:rPr>
              <a:t>Interactions</a:t>
            </a:r>
          </a:p>
          <a:p>
            <a:pPr lvl="2"/>
            <a:r>
              <a:rPr lang="en-US" dirty="0">
                <a:solidFill>
                  <a:prstClr val="black"/>
                </a:solidFill>
              </a:rPr>
              <a:t>Scroll up for </a:t>
            </a:r>
            <a:r>
              <a:rPr lang="en-US" dirty="0" smtClean="0">
                <a:solidFill>
                  <a:prstClr val="black"/>
                </a:solidFill>
              </a:rPr>
              <a:t>the rest of the content</a:t>
            </a:r>
            <a:endParaRPr lang="en-US" dirty="0">
              <a:solidFill>
                <a:prstClr val="black"/>
              </a:solidFill>
            </a:endParaRPr>
          </a:p>
          <a:p>
            <a:pPr lvl="2"/>
            <a:r>
              <a:rPr lang="en-US" dirty="0" smtClean="0">
                <a:solidFill>
                  <a:prstClr val="black"/>
                </a:solidFill>
              </a:rPr>
              <a:t>Swipe left to go back to Home/Category landing page</a:t>
            </a:r>
            <a:endParaRPr lang="en-US" dirty="0">
              <a:solidFill>
                <a:prstClr val="black"/>
              </a:solidFill>
            </a:endParaRPr>
          </a:p>
          <a:p>
            <a:pPr lvl="2"/>
            <a:r>
              <a:rPr lang="en-US" dirty="0" smtClean="0">
                <a:solidFill>
                  <a:prstClr val="black"/>
                </a:solidFill>
              </a:rPr>
              <a:t>Swipe right to go to next Related Content</a:t>
            </a:r>
          </a:p>
          <a:p>
            <a:pPr lvl="2"/>
            <a:r>
              <a:rPr lang="en-US" dirty="0" smtClean="0">
                <a:solidFill>
                  <a:prstClr val="black"/>
                </a:solidFill>
              </a:rPr>
              <a:t>Click to Share, Favorite, Download, or adjust Text settings</a:t>
            </a:r>
            <a:endParaRPr lang="en-US" dirty="0">
              <a:solidFill>
                <a:prstClr val="black"/>
              </a:solidFill>
            </a:endParaRPr>
          </a:p>
          <a:p>
            <a:pPr lvl="1"/>
            <a:r>
              <a:rPr lang="en-US" dirty="0">
                <a:solidFill>
                  <a:prstClr val="black"/>
                </a:solidFill>
              </a:rPr>
              <a:t>Affordances</a:t>
            </a:r>
          </a:p>
          <a:p>
            <a:pPr lvl="2"/>
            <a:r>
              <a:rPr lang="en-US" dirty="0">
                <a:solidFill>
                  <a:prstClr val="black"/>
                </a:solidFill>
              </a:rPr>
              <a:t>See </a:t>
            </a:r>
            <a:r>
              <a:rPr lang="en-US" dirty="0" smtClean="0">
                <a:solidFill>
                  <a:prstClr val="black"/>
                </a:solidFill>
              </a:rPr>
              <a:t>content</a:t>
            </a:r>
          </a:p>
          <a:p>
            <a:pPr lvl="2"/>
            <a:r>
              <a:rPr lang="en-US" dirty="0" smtClean="0">
                <a:solidFill>
                  <a:prstClr val="black"/>
                </a:solidFill>
              </a:rPr>
              <a:t>See list of Related Content</a:t>
            </a:r>
            <a:endParaRPr lang="en-US" dirty="0">
              <a:solidFill>
                <a:prstClr val="black"/>
              </a:solidFill>
            </a:endParaRPr>
          </a:p>
          <a:p>
            <a:pPr lvl="2"/>
            <a:r>
              <a:rPr lang="en-US" dirty="0" smtClean="0">
                <a:solidFill>
                  <a:prstClr val="black"/>
                </a:solidFill>
              </a:rPr>
              <a:t>Feel </a:t>
            </a:r>
            <a:r>
              <a:rPr lang="en-US" dirty="0">
                <a:solidFill>
                  <a:prstClr val="black"/>
                </a:solidFill>
              </a:rPr>
              <a:t>vibration when Psiphon is </a:t>
            </a:r>
            <a:r>
              <a:rPr lang="en-US" dirty="0" smtClean="0">
                <a:solidFill>
                  <a:prstClr val="black"/>
                </a:solidFill>
              </a:rPr>
              <a:t>lost</a:t>
            </a:r>
          </a:p>
          <a:p>
            <a:pPr lvl="2"/>
            <a:r>
              <a:rPr lang="en-US" dirty="0" smtClean="0">
                <a:solidFill>
                  <a:prstClr val="black"/>
                </a:solidFill>
              </a:rPr>
              <a:t>Hear OK Google / Siri read the article</a:t>
            </a:r>
            <a:endParaRPr lang="en-US" dirty="0">
              <a:solidFill>
                <a:prstClr val="black"/>
              </a:solidFill>
            </a:endParaRPr>
          </a:p>
          <a:p>
            <a:pPr>
              <a:buClr>
                <a:srgbClr val="F3F5FF"/>
              </a:buClr>
            </a:pPr>
            <a:endParaRPr lang="en-US" dirty="0"/>
          </a:p>
          <a:p>
            <a:endParaRPr lang="en-US" dirty="0" smtClean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283" y="1017768"/>
            <a:ext cx="2740839" cy="4568065"/>
          </a:xfrm>
        </p:spPr>
      </p:pic>
      <p:sp>
        <p:nvSpPr>
          <p:cNvPr id="9" name="Content Placeholder 2"/>
          <p:cNvSpPr>
            <a:spLocks noGrp="1"/>
          </p:cNvSpPr>
          <p:nvPr>
            <p:ph sz="half" idx="2"/>
          </p:nvPr>
        </p:nvSpPr>
        <p:spPr>
          <a:xfrm>
            <a:off x="381664" y="5792568"/>
            <a:ext cx="2926079" cy="3009527"/>
          </a:xfrm>
        </p:spPr>
        <p:txBody>
          <a:bodyPr/>
          <a:lstStyle/>
          <a:p>
            <a:r>
              <a:rPr lang="en-US" dirty="0"/>
              <a:t>Business Perspective</a:t>
            </a:r>
          </a:p>
          <a:p>
            <a:pPr lvl="1"/>
            <a:r>
              <a:rPr lang="en-US" dirty="0"/>
              <a:t>Hypothesis</a:t>
            </a:r>
          </a:p>
          <a:p>
            <a:pPr lvl="2"/>
            <a:r>
              <a:rPr lang="en-US" dirty="0"/>
              <a:t>Users </a:t>
            </a:r>
            <a:r>
              <a:rPr lang="en-US" dirty="0" smtClean="0"/>
              <a:t>want to see mostly text</a:t>
            </a:r>
            <a:endParaRPr lang="en-US" dirty="0"/>
          </a:p>
          <a:p>
            <a:pPr lvl="1"/>
            <a:r>
              <a:rPr lang="en-US" dirty="0"/>
              <a:t>Business Value</a:t>
            </a:r>
          </a:p>
          <a:p>
            <a:pPr lvl="2"/>
            <a:r>
              <a:rPr lang="en-US" dirty="0" smtClean="0"/>
              <a:t>The screen cleanly presents content</a:t>
            </a:r>
            <a:endParaRPr lang="en-US" i="1" dirty="0" smtClean="0"/>
          </a:p>
          <a:p>
            <a:pPr lvl="1"/>
            <a:r>
              <a:rPr lang="en-US" dirty="0" smtClean="0"/>
              <a:t>Metrics This Will Support</a:t>
            </a:r>
          </a:p>
          <a:p>
            <a:pPr lvl="2"/>
            <a:r>
              <a:rPr lang="en-US" dirty="0" smtClean="0"/>
              <a:t>Adoption</a:t>
            </a:r>
            <a:endParaRPr lang="en-US" dirty="0"/>
          </a:p>
          <a:p>
            <a:pPr lvl="2"/>
            <a:r>
              <a:rPr lang="en-US" dirty="0"/>
              <a:t>Retention</a:t>
            </a:r>
          </a:p>
          <a:p>
            <a:pPr lvl="1"/>
            <a:r>
              <a:rPr lang="en-US" dirty="0"/>
              <a:t>Business Goals</a:t>
            </a:r>
          </a:p>
          <a:p>
            <a:pPr lvl="2"/>
            <a:r>
              <a:rPr lang="en-US" dirty="0"/>
              <a:t>Quickly give users streamlined </a:t>
            </a:r>
            <a:r>
              <a:rPr lang="en-US" dirty="0" smtClean="0"/>
              <a:t>content</a:t>
            </a:r>
          </a:p>
          <a:p>
            <a:pPr lvl="2"/>
            <a:r>
              <a:rPr lang="en-US" dirty="0" smtClean="0"/>
              <a:t>Give the ability to interact with content through sharing, favorite-</a:t>
            </a:r>
            <a:r>
              <a:rPr lang="en-US" dirty="0" err="1" smtClean="0"/>
              <a:t>ing</a:t>
            </a:r>
            <a:r>
              <a:rPr lang="en-US" dirty="0" smtClean="0"/>
              <a:t>, and downloading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61097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Text Article </a:t>
            </a:r>
            <a:r>
              <a:rPr lang="en-US" dirty="0" smtClean="0"/>
              <a:t>Swipe Up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7009" y="2149883"/>
            <a:ext cx="2740839" cy="4568065"/>
          </a:xfrm>
        </p:spPr>
      </p:pic>
    </p:spTree>
    <p:extLst>
      <p:ext uri="{BB962C8B-B14F-4D97-AF65-F5344CB8AC3E}">
        <p14:creationId xmlns:p14="http://schemas.microsoft.com/office/powerpoint/2010/main" val="1988245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3222</TotalTime>
  <Words>1678</Words>
  <Application>Microsoft Macintosh PowerPoint</Application>
  <PresentationFormat>Letter Paper (8.5x11 in)</PresentationFormat>
  <Paragraphs>468</Paragraphs>
  <Slides>15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Calibri</vt:lpstr>
      <vt:lpstr>Calibri Light</vt:lpstr>
      <vt:lpstr>Rubik</vt:lpstr>
      <vt:lpstr>Arial</vt:lpstr>
      <vt:lpstr>Office Theme</vt:lpstr>
      <vt:lpstr>Voice of America</vt:lpstr>
      <vt:lpstr>Welcome Splash</vt:lpstr>
      <vt:lpstr>Home Screen</vt:lpstr>
      <vt:lpstr>Home Screen Swipes</vt:lpstr>
      <vt:lpstr>Home / Category Landing Swipe Left and Scroll Down</vt:lpstr>
      <vt:lpstr>Category Landing</vt:lpstr>
      <vt:lpstr>Category Landing Swipes</vt:lpstr>
      <vt:lpstr>Single Text Article</vt:lpstr>
      <vt:lpstr>Single Text Article Swipe Up</vt:lpstr>
      <vt:lpstr>Search Input</vt:lpstr>
      <vt:lpstr>Search Results</vt:lpstr>
      <vt:lpstr>Breaking News</vt:lpstr>
      <vt:lpstr>My Settings</vt:lpstr>
      <vt:lpstr>Various Settings</vt:lpstr>
      <vt:lpstr>Various Settings</vt:lpstr>
    </vt:vector>
  </TitlesOfParts>
  <Company/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Voice of America</dc:title>
  <dc:creator>Stuart Ridgway</dc:creator>
  <cp:lastModifiedBy>Stuart Ridgway</cp:lastModifiedBy>
  <cp:revision>1043</cp:revision>
  <cp:lastPrinted>2017-11-09T17:40:33Z</cp:lastPrinted>
  <dcterms:created xsi:type="dcterms:W3CDTF">2017-10-10T14:49:52Z</dcterms:created>
  <dcterms:modified xsi:type="dcterms:W3CDTF">2017-11-27T21:09:51Z</dcterms:modified>
</cp:coreProperties>
</file>